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90" r:id="rId4"/>
    <p:sldId id="299" r:id="rId5"/>
    <p:sldId id="258" r:id="rId6"/>
    <p:sldId id="259" r:id="rId7"/>
    <p:sldId id="260" r:id="rId8"/>
    <p:sldId id="261" r:id="rId9"/>
    <p:sldId id="262" r:id="rId10"/>
    <p:sldId id="281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4" r:id="rId22"/>
    <p:sldId id="295" r:id="rId23"/>
    <p:sldId id="274" r:id="rId24"/>
    <p:sldId id="275" r:id="rId25"/>
    <p:sldId id="312" r:id="rId26"/>
    <p:sldId id="286" r:id="rId27"/>
    <p:sldId id="282" r:id="rId28"/>
    <p:sldId id="283" r:id="rId29"/>
    <p:sldId id="284" r:id="rId30"/>
    <p:sldId id="285" r:id="rId31"/>
    <p:sldId id="287" r:id="rId32"/>
    <p:sldId id="288" r:id="rId33"/>
    <p:sldId id="296" r:id="rId34"/>
    <p:sldId id="289" r:id="rId35"/>
    <p:sldId id="303" r:id="rId36"/>
    <p:sldId id="304" r:id="rId37"/>
    <p:sldId id="292" r:id="rId38"/>
    <p:sldId id="293" r:id="rId39"/>
    <p:sldId id="298" r:id="rId40"/>
    <p:sldId id="300" r:id="rId41"/>
    <p:sldId id="308" r:id="rId42"/>
    <p:sldId id="309" r:id="rId43"/>
    <p:sldId id="310" r:id="rId44"/>
    <p:sldId id="301" r:id="rId45"/>
    <p:sldId id="302" r:id="rId46"/>
    <p:sldId id="297" r:id="rId47"/>
    <p:sldId id="313" r:id="rId48"/>
    <p:sldId id="314" r:id="rId49"/>
    <p:sldId id="316" r:id="rId50"/>
    <p:sldId id="317" r:id="rId51"/>
    <p:sldId id="311" r:id="rId52"/>
    <p:sldId id="318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8887"/>
    <a:srgbClr val="1F68A0"/>
    <a:srgbClr val="D0D0D0"/>
    <a:srgbClr val="657391"/>
    <a:srgbClr val="C3CA2E"/>
    <a:srgbClr val="5697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341" autoAdjust="0"/>
  </p:normalViewPr>
  <p:slideViewPr>
    <p:cSldViewPr snapToGrid="0" snapToObjects="1">
      <p:cViewPr varScale="1">
        <p:scale>
          <a:sx n="98" d="100"/>
          <a:sy n="98" d="100"/>
        </p:scale>
        <p:origin x="-1944" y="-120"/>
      </p:cViewPr>
      <p:guideLst>
        <p:guide orient="horz" pos="1392"/>
        <p:guide orient="horz" pos="2952"/>
        <p:guide pos="1864"/>
        <p:guide pos="38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FE0F-9742-6448-9EF2-FBC1DCBE74B8}" type="datetimeFigureOut">
              <a:rPr lang="en-US" smtClean="0"/>
              <a:t>3/22/13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85D1-FD2C-0E48-8889-5BD5E11CA3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536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288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8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53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NASL = Nessus Attack Scripting Language</a:t>
            </a:r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wald.intevation.org</a:t>
            </a:r>
            <a:r>
              <a:rPr lang="en-US" dirty="0" smtClean="0"/>
              <a:t>/</a:t>
            </a:r>
            <a:r>
              <a:rPr lang="en-US" dirty="0" err="1" smtClean="0"/>
              <a:t>svn</a:t>
            </a:r>
            <a:r>
              <a:rPr lang="en-US" dirty="0" smtClean="0"/>
              <a:t>/</a:t>
            </a:r>
            <a:r>
              <a:rPr lang="en-US" dirty="0" err="1" smtClean="0"/>
              <a:t>openvas</a:t>
            </a:r>
            <a:r>
              <a:rPr lang="en-US" dirty="0" smtClean="0"/>
              <a:t>/trunk/</a:t>
            </a:r>
            <a:r>
              <a:rPr lang="en-US" dirty="0" err="1" smtClean="0"/>
              <a:t>openvas</a:t>
            </a:r>
            <a:r>
              <a:rPr lang="en-US" dirty="0" smtClean="0"/>
              <a:t>-plugins/scripts/secpod_openssh_information_disclosure_vuln_900179.nasl</a:t>
            </a:r>
          </a:p>
          <a:p>
            <a:endParaRPr lang="en-US" dirty="0" smtClean="0"/>
          </a:p>
          <a:p>
            <a:r>
              <a:rPr lang="en-US" dirty="0" smtClean="0"/>
              <a:t>Full</a:t>
            </a:r>
            <a:r>
              <a:rPr lang="en-US" baseline="0" dirty="0" smtClean="0"/>
              <a:t> pattern for the </a:t>
            </a:r>
            <a:r>
              <a:rPr lang="en-US" baseline="0" dirty="0" err="1" smtClean="0"/>
              <a:t>OpenSSH</a:t>
            </a:r>
            <a:r>
              <a:rPr lang="en-US" baseline="0" dirty="0" smtClean="0"/>
              <a:t>_ line is: 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nb-NO" dirty="0" err="1" smtClean="0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_([0-3](\..*)?|4\.[0-7](p[0-2])?)($|[^.0-9])"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00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SB </a:t>
            </a:r>
            <a:r>
              <a:rPr lang="en-US" dirty="0" smtClean="0"/>
              <a:t>provides two </a:t>
            </a:r>
            <a:r>
              <a:rPr lang="en-US" dirty="0" err="1" smtClean="0"/>
              <a:t>PartionHandler</a:t>
            </a:r>
            <a:r>
              <a:rPr lang="en-US" baseline="0" dirty="0" smtClean="0"/>
              <a:t> implementations:</a:t>
            </a:r>
          </a:p>
          <a:p>
            <a:r>
              <a:rPr lang="en-US" baseline="0" dirty="0" smtClean="0"/>
              <a:t>    1. Based on a local </a:t>
            </a:r>
            <a:r>
              <a:rPr lang="en-US" baseline="0" dirty="0" err="1" smtClean="0"/>
              <a:t>TaskExecutor</a:t>
            </a:r>
            <a:endParaRPr lang="en-US" baseline="0" dirty="0" smtClean="0"/>
          </a:p>
          <a:p>
            <a:r>
              <a:rPr lang="en-US" baseline="0" dirty="0" smtClean="0"/>
              <a:t>    2. Based on message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it take</a:t>
            </a:r>
            <a:r>
              <a:rPr lang="en-US" baseline="0" dirty="0" smtClean="0"/>
              <a:t> to implement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59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Target Domain Object</a:t>
            </a:r>
          </a:p>
          <a:p>
            <a:r>
              <a:rPr lang="en-US" dirty="0" smtClean="0"/>
              <a:t>Target</a:t>
            </a:r>
            <a:r>
              <a:rPr lang="en-US" baseline="0" dirty="0" smtClean="0"/>
              <a:t> Row Mapper</a:t>
            </a:r>
          </a:p>
          <a:p>
            <a:r>
              <a:rPr lang="en-US" dirty="0" err="1" smtClean="0"/>
              <a:t>Tasklet</a:t>
            </a:r>
            <a:r>
              <a:rPr lang="en-US" baseline="0" dirty="0" smtClean="0"/>
              <a:t> to load targets</a:t>
            </a:r>
          </a:p>
          <a:p>
            <a:r>
              <a:rPr lang="en-US" baseline="0" dirty="0" err="1" smtClean="0"/>
              <a:t>Partitioner</a:t>
            </a:r>
            <a:endParaRPr lang="en-US" baseline="0" dirty="0" smtClean="0"/>
          </a:p>
          <a:p>
            <a:r>
              <a:rPr lang="en-US" baseline="0" dirty="0" err="1" smtClean="0"/>
              <a:t>ItemProcessor</a:t>
            </a:r>
            <a:r>
              <a:rPr lang="en-US" baseline="0" dirty="0" smtClean="0"/>
              <a:t> to scan targets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65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3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63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48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9755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785D1-FD2C-0E48-8889-5BD5E11CA3A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75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Job is the definition of a process to be executed from start to finish</a:t>
            </a:r>
            <a:r>
              <a:rPr lang="en-US" baseline="0" dirty="0" smtClean="0"/>
              <a:t> without interruption.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2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817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0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5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Reusable components for the following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Chunk based processing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I/O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Declaritive</a:t>
            </a:r>
            <a:endParaRPr lang="en-US" baseline="0" dirty="0" smtClean="0"/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Start/Restart/Skip capabilities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Transaction management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Web administration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C4214A-F3DA-8B43-9D25-F28C3FED20E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00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25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91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7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102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696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91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138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18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25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3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BC810-CFF2-5048-AD4A-26E63EFCD641}" type="datetimeFigureOut">
              <a:rPr lang="en-US" smtClean="0"/>
              <a:t>3/22/13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09017-1D8A-C244-AF21-37AC1BB03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26542" y="647274"/>
            <a:ext cx="6220469" cy="175432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Gotham Rounded Medium"/>
                <a:cs typeface="Gotham Rounded Medium"/>
              </a:rPr>
              <a:t>Heavy Lifting in the Cloud</a:t>
            </a:r>
          </a:p>
          <a:p>
            <a:pPr algn="ctr"/>
            <a:r>
              <a:rPr lang="en-US" sz="3600" dirty="0" smtClean="0">
                <a:latin typeface="Gotham Rounded Medium"/>
                <a:cs typeface="Gotham Rounded Medium"/>
              </a:rPr>
              <a:t>with </a:t>
            </a:r>
          </a:p>
          <a:p>
            <a:pPr algn="ctr"/>
            <a:r>
              <a:rPr lang="en-US" sz="3600" dirty="0" smtClean="0">
                <a:solidFill>
                  <a:srgbClr val="008000"/>
                </a:solidFill>
                <a:latin typeface="Gotham Bold"/>
                <a:cs typeface="Gotham Bold"/>
              </a:rPr>
              <a:t>Spring Batch</a:t>
            </a:r>
            <a:endParaRPr lang="en-US" sz="3600" dirty="0">
              <a:solidFill>
                <a:srgbClr val="008000"/>
              </a:solidFill>
              <a:latin typeface="Gotham Bold"/>
              <a:cs typeface="Gotham Bold"/>
            </a:endParaRPr>
          </a:p>
        </p:txBody>
      </p:sp>
    </p:spTree>
    <p:extLst>
      <p:ext uri="{BB962C8B-B14F-4D97-AF65-F5344CB8AC3E}">
        <p14:creationId xmlns:p14="http://schemas.microsoft.com/office/powerpoint/2010/main" val="1447862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7863" y="3723355"/>
            <a:ext cx="234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Rounded Book"/>
                <a:cs typeface="Gotham Rounded Book"/>
              </a:rPr>
              <a:t>Overview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1115079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11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5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8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1331" y="902840"/>
            <a:ext cx="784184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D69827"/>
                </a:solidFill>
                <a:latin typeface="Gotham Medium"/>
                <a:cs typeface="Gotham Medium"/>
              </a:rPr>
              <a:t>Batch processing</a:t>
            </a:r>
            <a:r>
              <a:rPr lang="en-US" sz="3200" dirty="0">
                <a:latin typeface="Gotham Medium"/>
                <a:cs typeface="Gotham Medium"/>
              </a:rPr>
              <a:t>, </a:t>
            </a:r>
            <a:r>
              <a:rPr lang="en-US" sz="3200" dirty="0" smtClean="0">
                <a:latin typeface="Gotham Medium"/>
                <a:cs typeface="Gotham Medium"/>
              </a:rPr>
              <a:t>… </a:t>
            </a:r>
            <a:r>
              <a:rPr lang="en-US" sz="3200" dirty="0">
                <a:latin typeface="Gotham Medium"/>
                <a:cs typeface="Gotham Medium"/>
              </a:rPr>
              <a:t>is defined as the processing of data </a:t>
            </a:r>
            <a:r>
              <a:rPr lang="en-US" sz="3200" b="1" dirty="0">
                <a:solidFill>
                  <a:srgbClr val="800000"/>
                </a:solidFill>
                <a:latin typeface="Gotham Medium"/>
                <a:cs typeface="Gotham Medium"/>
              </a:rPr>
              <a:t>without interaction or</a:t>
            </a:r>
            <a:r>
              <a:rPr lang="en-US" sz="3200" dirty="0">
                <a:solidFill>
                  <a:srgbClr val="800000"/>
                </a:solidFill>
                <a:latin typeface="Gotham Medium"/>
                <a:cs typeface="Gotham Medium"/>
              </a:rPr>
              <a:t> </a:t>
            </a:r>
            <a:r>
              <a:rPr lang="en-US" sz="3200" b="1" dirty="0" smtClean="0">
                <a:solidFill>
                  <a:srgbClr val="800000"/>
                </a:solidFill>
                <a:latin typeface="Gotham Medium"/>
                <a:cs typeface="Gotham Medium"/>
              </a:rPr>
              <a:t>interruption</a:t>
            </a:r>
            <a:r>
              <a:rPr lang="en-US" sz="3200" dirty="0" smtClean="0">
                <a:latin typeface="Gotham Medium"/>
                <a:cs typeface="Gotham Medium"/>
              </a:rPr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85" y="2579530"/>
            <a:ext cx="35179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437164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Potential Use Cases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31326"/>
            <a:ext cx="3775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ETL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52093"/>
            <a:ext cx="64299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Statistical/scientific analysis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908020"/>
            <a:ext cx="589135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Big data/</a:t>
            </a:r>
            <a:r>
              <a:rPr lang="en-US" sz="3200" dirty="0">
                <a:latin typeface="Gotham Book"/>
                <a:cs typeface="Gotham Book"/>
              </a:rPr>
              <a:t>d</a:t>
            </a:r>
            <a:r>
              <a:rPr lang="en-US" sz="3200" dirty="0" smtClean="0">
                <a:latin typeface="Gotham Book"/>
                <a:cs typeface="Gotham Book"/>
              </a:rPr>
              <a:t>ata intelligence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5788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Generation of statements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0522" y="3492796"/>
            <a:ext cx="54425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Vulnerability Scanners?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35905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4" y="792802"/>
            <a:ext cx="8436869" cy="528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609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77440"/>
            <a:ext cx="3925300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868" y="4877441"/>
            <a:ext cx="330181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3366FF"/>
                </a:solidFill>
                <a:latin typeface="Gotham Bold"/>
                <a:cs typeface="Gotham Bold"/>
              </a:rPr>
              <a:t>Job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771813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29881" y="4877440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524" y="4877441"/>
            <a:ext cx="34729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FF6600"/>
                </a:solidFill>
                <a:latin typeface="Gotham Bold"/>
                <a:cs typeface="Gotham Bold"/>
              </a:rPr>
              <a:t>Step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857881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053411"/>
            <a:ext cx="4055181" cy="692655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8231" y="1053412"/>
            <a:ext cx="37043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an </a:t>
            </a:r>
            <a:r>
              <a:rPr lang="en-US" sz="3200" dirty="0" smtClean="0">
                <a:solidFill>
                  <a:srgbClr val="FF0000"/>
                </a:solidFill>
                <a:latin typeface="Gotham Bold"/>
                <a:cs typeface="Gotham Bold"/>
              </a:rPr>
              <a:t>Item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418879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1342090"/>
            <a:ext cx="3925300" cy="6926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02046" y="1342091"/>
            <a:ext cx="38463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What is a </a:t>
            </a:r>
            <a:r>
              <a:rPr lang="en-US" sz="3200" dirty="0" smtClean="0">
                <a:solidFill>
                  <a:srgbClr val="FFFF00"/>
                </a:solidFill>
                <a:latin typeface="Gotham Bold"/>
                <a:cs typeface="Gotham Bold"/>
              </a:rPr>
              <a:t>Chunk</a:t>
            </a:r>
            <a:r>
              <a:rPr lang="en-US" sz="3200" dirty="0" smtClean="0">
                <a:solidFill>
                  <a:schemeClr val="bg1"/>
                </a:solidFill>
                <a:latin typeface="Gotham Book"/>
                <a:cs typeface="Gotham Book"/>
              </a:rPr>
              <a:t>?</a:t>
            </a:r>
            <a:endParaRPr lang="en-US" sz="3200" dirty="0">
              <a:solidFill>
                <a:schemeClr val="bg1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21238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>
            <a:stCxn id="4" idx="3"/>
            <a:endCxn id="11" idx="1"/>
          </p:cNvCxnSpPr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69953" y="1636013"/>
            <a:ext cx="2575170" cy="3426489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51265" y="1636013"/>
            <a:ext cx="2575170" cy="3426489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2577" y="1636013"/>
            <a:ext cx="2575170" cy="3426489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90711" y="3349258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3107747" y="3349258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926435" y="3349258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67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eb_RequestResponse (5)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709" y="1188242"/>
            <a:ext cx="8524583" cy="4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pter_2_Diagram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6499" y="1954843"/>
            <a:ext cx="7731003" cy="31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61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348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Features include: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55964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Chunk based processing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37497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Declarative I/O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882277"/>
            <a:ext cx="67890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Start/Restart/Skip capabilities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578876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Transaction management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494186"/>
            <a:ext cx="65197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Web administration interface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89417" y="4106097"/>
            <a:ext cx="70839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Based on the Spring framework</a:t>
            </a:r>
            <a:endParaRPr lang="en-US" sz="32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12966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  <p:bldP spid="14" grpId="1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754" y="1229545"/>
            <a:ext cx="4777078" cy="477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03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060" r="4879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93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169953" y="1865946"/>
            <a:ext cx="2253218" cy="3196556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656065" y="2170746"/>
            <a:ext cx="2253218" cy="3196556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503665" y="2018346"/>
            <a:ext cx="2253218" cy="3196556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51265" y="1865946"/>
            <a:ext cx="2253218" cy="3196556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32577" y="1865946"/>
            <a:ext cx="2253218" cy="3196556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ItemReader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ItemWriter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err="1" smtClean="0">
                    <a:latin typeface="Gotham Book"/>
                    <a:cs typeface="Gotham Book"/>
                  </a:rPr>
                  <a:t>ItemProcessor</a:t>
                </a:r>
                <a:endParaRPr lang="en-US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90711" y="3464224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85795" y="3464224"/>
            <a:ext cx="565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04483" y="3464224"/>
            <a:ext cx="565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718333"/>
            <a:ext cx="407824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Multithreaded Step</a:t>
            </a:r>
            <a:endParaRPr lang="en-US" sz="3200" b="1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836454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65983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2347828"/>
            <a:ext cx="1877415" cy="2714674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1470" cy="505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Step4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778912" y="788658"/>
            <a:ext cx="1877415" cy="5783581"/>
            <a:chOff x="3524568" y="788658"/>
            <a:chExt cx="1877415" cy="5783581"/>
          </a:xfrm>
        </p:grpSpPr>
        <p:grpSp>
          <p:nvGrpSpPr>
            <p:cNvPr id="65" name="Group 64"/>
            <p:cNvGrpSpPr/>
            <p:nvPr/>
          </p:nvGrpSpPr>
          <p:grpSpPr>
            <a:xfrm>
              <a:off x="3524568" y="3857565"/>
              <a:ext cx="1877415" cy="2714674"/>
              <a:chOff x="1016000" y="1946588"/>
              <a:chExt cx="2575170" cy="3426489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016000" y="1946588"/>
                <a:ext cx="2575170" cy="3426489"/>
              </a:xfrm>
              <a:prstGeom prst="rect">
                <a:avLst/>
              </a:prstGeom>
              <a:solidFill>
                <a:srgbClr val="AAFF4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Gotham Book"/>
                  <a:cs typeface="Gotham Book"/>
                </a:endParaRPr>
              </a:p>
            </p:txBody>
          </p:sp>
          <p:grpSp>
            <p:nvGrpSpPr>
              <p:cNvPr id="67" name="Group 66"/>
              <p:cNvGrpSpPr/>
              <p:nvPr/>
            </p:nvGrpSpPr>
            <p:grpSpPr>
              <a:xfrm>
                <a:off x="1253713" y="2595291"/>
                <a:ext cx="2115555" cy="2544917"/>
                <a:chOff x="1243241" y="2595291"/>
                <a:chExt cx="2022358" cy="254491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9" name="Rectangle 68"/>
                <p:cNvSpPr/>
                <p:nvPr/>
              </p:nvSpPr>
              <p:spPr>
                <a:xfrm>
                  <a:off x="1243241" y="2595291"/>
                  <a:ext cx="2022358" cy="848306"/>
                </a:xfrm>
                <a:prstGeom prst="rect">
                  <a:avLst/>
                </a:prstGeom>
                <a:solidFill>
                  <a:srgbClr val="2949B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ItemReader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70" name="Rectangle 69"/>
                <p:cNvSpPr/>
                <p:nvPr/>
              </p:nvSpPr>
              <p:spPr>
                <a:xfrm>
                  <a:off x="1243241" y="4291902"/>
                  <a:ext cx="2022358" cy="848306"/>
                </a:xfrm>
                <a:prstGeom prst="rect">
                  <a:avLst/>
                </a:prstGeom>
                <a:solidFill>
                  <a:srgbClr val="B9255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ItemWriter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71" name="Rectangle 70"/>
                <p:cNvSpPr/>
                <p:nvPr/>
              </p:nvSpPr>
              <p:spPr>
                <a:xfrm>
                  <a:off x="1243241" y="3443596"/>
                  <a:ext cx="2022358" cy="848306"/>
                </a:xfrm>
                <a:prstGeom prst="rect">
                  <a:avLst/>
                </a:prstGeom>
                <a:solidFill>
                  <a:srgbClr val="C7981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ItemProcessor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</p:grpSp>
          <p:sp>
            <p:nvSpPr>
              <p:cNvPr id="68" name="TextBox 67"/>
              <p:cNvSpPr txBox="1"/>
              <p:nvPr/>
            </p:nvSpPr>
            <p:spPr>
              <a:xfrm>
                <a:off x="1253712" y="2063022"/>
                <a:ext cx="1271065" cy="5050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otham Book"/>
                    <a:cs typeface="Gotham Book"/>
                  </a:rPr>
                  <a:t>Step3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3524568" y="788658"/>
              <a:ext cx="1877415" cy="2714674"/>
              <a:chOff x="1016000" y="1946588"/>
              <a:chExt cx="2575170" cy="3426489"/>
            </a:xfrm>
          </p:grpSpPr>
          <p:sp>
            <p:nvSpPr>
              <p:cNvPr id="44" name="Rectangle 43"/>
              <p:cNvSpPr/>
              <p:nvPr/>
            </p:nvSpPr>
            <p:spPr>
              <a:xfrm>
                <a:off x="1016000" y="1946588"/>
                <a:ext cx="2575170" cy="3426489"/>
              </a:xfrm>
              <a:prstGeom prst="rect">
                <a:avLst/>
              </a:prstGeom>
              <a:solidFill>
                <a:srgbClr val="AAFF4C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latin typeface="Gotham Book"/>
                  <a:cs typeface="Gotham Book"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253713" y="2595291"/>
                <a:ext cx="2115555" cy="2544917"/>
                <a:chOff x="1243241" y="2595291"/>
                <a:chExt cx="2022358" cy="2544917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47" name="Rectangle 46"/>
                <p:cNvSpPr/>
                <p:nvPr/>
              </p:nvSpPr>
              <p:spPr>
                <a:xfrm>
                  <a:off x="1243241" y="2595291"/>
                  <a:ext cx="2022358" cy="848306"/>
                </a:xfrm>
                <a:prstGeom prst="rect">
                  <a:avLst/>
                </a:prstGeom>
                <a:solidFill>
                  <a:srgbClr val="2949B6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ItemReader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48" name="Rectangle 47"/>
                <p:cNvSpPr/>
                <p:nvPr/>
              </p:nvSpPr>
              <p:spPr>
                <a:xfrm>
                  <a:off x="1243241" y="4291902"/>
                  <a:ext cx="2022358" cy="848306"/>
                </a:xfrm>
                <a:prstGeom prst="rect">
                  <a:avLst/>
                </a:prstGeom>
                <a:solidFill>
                  <a:srgbClr val="B92552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ItemWriter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1243241" y="3443596"/>
                  <a:ext cx="2022358" cy="848306"/>
                </a:xfrm>
                <a:prstGeom prst="rect">
                  <a:avLst/>
                </a:prstGeom>
                <a:solidFill>
                  <a:srgbClr val="C79813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400" dirty="0" err="1" smtClean="0">
                      <a:latin typeface="Gotham Book"/>
                      <a:cs typeface="Gotham Book"/>
                    </a:rPr>
                    <a:t>ItemProcessor</a:t>
                  </a:r>
                  <a:endParaRPr lang="en-US" sz="1400" dirty="0">
                    <a:latin typeface="Gotham Book"/>
                    <a:cs typeface="Gotham Book"/>
                  </a:endParaRP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1253713" y="2063022"/>
                <a:ext cx="9284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latin typeface="Gotham Book"/>
                    <a:cs typeface="Gotham Book"/>
                  </a:rPr>
                  <a:t>Step2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960224" y="2347828"/>
            <a:ext cx="1877415" cy="2714674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518358" y="3705165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 flipV="1">
            <a:off x="2837639" y="2145995"/>
            <a:ext cx="941273" cy="15591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56327" y="2145995"/>
            <a:ext cx="941273" cy="15591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511005"/>
            <a:ext cx="29156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Parallel Steps</a:t>
            </a:r>
            <a:endParaRPr lang="en-US" sz="3200" b="1" dirty="0">
              <a:latin typeface="Gotham Book"/>
              <a:cs typeface="Gotham Book"/>
            </a:endParaRPr>
          </a:p>
        </p:txBody>
      </p:sp>
      <p:cxnSp>
        <p:nvCxnSpPr>
          <p:cNvPr id="7" name="Straight Arrow Connector 6"/>
          <p:cNvCxnSpPr>
            <a:stCxn id="51" idx="3"/>
            <a:endCxn id="66" idx="1"/>
          </p:cNvCxnSpPr>
          <p:nvPr/>
        </p:nvCxnSpPr>
        <p:spPr>
          <a:xfrm>
            <a:off x="2837639" y="3705165"/>
            <a:ext cx="941273" cy="15097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6" idx="3"/>
            <a:endCxn id="37" idx="1"/>
          </p:cNvCxnSpPr>
          <p:nvPr/>
        </p:nvCxnSpPr>
        <p:spPr>
          <a:xfrm flipV="1">
            <a:off x="5656327" y="3705165"/>
            <a:ext cx="941273" cy="150973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333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1561764"/>
            <a:ext cx="1838530" cy="2118297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1470" cy="5050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Step4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94585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1531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Step2b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78912" y="1561764"/>
            <a:ext cx="1838530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7" name="Rectangle 46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60224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401720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98754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17442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38291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Remote Chunking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85783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150092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Step2a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003387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1498048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Step2c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251592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698177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460393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718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745342">
            <a:off x="2143314" y="3596421"/>
            <a:ext cx="274810" cy="225850"/>
          </a:xfrm>
          <a:prstGeom prst="rect">
            <a:avLst/>
          </a:prstGeom>
          <a:solidFill>
            <a:srgbClr val="D0D0D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 rot="867074">
            <a:off x="1987514" y="3600654"/>
            <a:ext cx="5223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rgbClr val="657391"/>
                </a:solidFill>
                <a:latin typeface="Helvetica Neue Medium"/>
                <a:cs typeface="Helvetica Neue Medium"/>
              </a:rPr>
              <a:t>twitter</a:t>
            </a:r>
            <a:endParaRPr lang="en-US" sz="900" dirty="0">
              <a:solidFill>
                <a:srgbClr val="657391"/>
              </a:solidFill>
              <a:latin typeface="Helvetica Neue Medium"/>
              <a:cs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48366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591170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6597600" y="1561764"/>
            <a:ext cx="1838530" cy="2118297"/>
            <a:chOff x="1016000" y="1946588"/>
            <a:chExt cx="2575170" cy="3426489"/>
          </a:xfrm>
        </p:grpSpPr>
        <p:sp>
          <p:nvSpPr>
            <p:cNvPr id="37" name="Rectangle 36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0" name="Rectangle 39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253712" y="2063022"/>
              <a:ext cx="1297949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794585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151960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778912" y="1561764"/>
            <a:ext cx="1838530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253713" y="2063022"/>
              <a:ext cx="145170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60224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Rectangle 53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401720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798754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617442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4273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Gotham Book"/>
                <a:cs typeface="Gotham Book"/>
              </a:rPr>
              <a:t>Remote Partitioning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585783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143302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003387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1524631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Slave 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251592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698177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460393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964299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89919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ampleAppStamp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80308">
            <a:off x="-2439291" y="-600375"/>
            <a:ext cx="10666358" cy="666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5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38874">
            <a:off x="3210069" y="4227621"/>
            <a:ext cx="2828503" cy="85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0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4334" y="1685628"/>
            <a:ext cx="849598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660066"/>
                </a:solidFill>
                <a:latin typeface="Courier New"/>
                <a:cs typeface="Courier New"/>
              </a:rPr>
              <a:t>foreach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>
                <a:latin typeface="Courier New"/>
                <a:cs typeface="Courier New"/>
              </a:rPr>
              <a:t>item (</a:t>
            </a:r>
            <a:r>
              <a:rPr lang="en-US" dirty="0" err="1">
                <a:latin typeface="Courier New"/>
                <a:cs typeface="Courier New"/>
              </a:rPr>
              <a:t>get_kb_list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/*/rpms"</a:t>
            </a:r>
            <a:r>
              <a:rPr lang="en-US" dirty="0">
                <a:latin typeface="Courier New"/>
                <a:cs typeface="Courier New"/>
              </a:rPr>
              <a:t>))</a:t>
            </a:r>
          </a:p>
          <a:p>
            <a:r>
              <a:rPr lang="en-US" dirty="0">
                <a:latin typeface="Courier New"/>
                <a:cs typeface="Courier New"/>
              </a:rPr>
              <a:t>{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dirty="0" err="1">
                <a:latin typeface="Courier New"/>
                <a:cs typeface="Courier New"/>
              </a:rPr>
              <a:t>openItem</a:t>
            </a:r>
            <a:r>
              <a:rPr lang="en-US" dirty="0">
                <a:latin typeface="Courier New"/>
                <a:cs typeface="Courier New"/>
              </a:rPr>
              <a:t> = 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err="1" smtClean="0">
                <a:latin typeface="Courier New"/>
                <a:cs typeface="Courier New"/>
              </a:rPr>
              <a:t>egrep</a:t>
            </a:r>
            <a:r>
              <a:rPr lang="en-US" dirty="0">
                <a:latin typeface="Courier New"/>
                <a:cs typeface="Courier New"/>
              </a:rPr>
              <a:t>(pattern: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"^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~([.0-9a-z]+)~.*$"</a:t>
            </a:r>
            <a:r>
              <a:rPr lang="en-US" dirty="0">
                <a:latin typeface="Courier New"/>
                <a:cs typeface="Courier New"/>
              </a:rPr>
              <a:t>, </a:t>
            </a:r>
            <a:r>
              <a:rPr lang="en-US" dirty="0" err="1">
                <a:latin typeface="Courier New"/>
                <a:cs typeface="Courier New"/>
              </a:rPr>
              <a:t>string:item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r>
              <a:rPr lang="en-US" dirty="0">
                <a:latin typeface="Courier New"/>
                <a:cs typeface="Courier New"/>
              </a:rPr>
              <a:t>  </a:t>
            </a:r>
            <a:r>
              <a:rPr lang="en-US" b="1" dirty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en-US" dirty="0">
                <a:latin typeface="Courier New"/>
                <a:cs typeface="Courier New"/>
              </a:rPr>
              <a:t>(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en-US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en-US" dirty="0">
                <a:solidFill>
                  <a:srgbClr val="3366FF"/>
                </a:solidFill>
                <a:latin typeface="Courier New"/>
                <a:cs typeface="Courier New"/>
              </a:rPr>
              <a:t>" </a:t>
            </a:r>
            <a:r>
              <a:rPr lang="en-US" dirty="0">
                <a:latin typeface="Courier New"/>
                <a:cs typeface="Courier New"/>
              </a:rPr>
              <a:t>&gt;&lt; </a:t>
            </a:r>
            <a:r>
              <a:rPr lang="en-US" dirty="0" err="1">
                <a:latin typeface="Courier New"/>
                <a:cs typeface="Courier New"/>
              </a:rPr>
              <a:t>openItem</a:t>
            </a:r>
            <a:r>
              <a:rPr lang="en-US" dirty="0">
                <a:latin typeface="Courier New"/>
                <a:cs typeface="Courier New"/>
              </a:rPr>
              <a:t>)</a:t>
            </a:r>
          </a:p>
          <a:p>
            <a:r>
              <a:rPr lang="en-US" dirty="0">
                <a:latin typeface="Courier New"/>
                <a:cs typeface="Courier New"/>
              </a:rPr>
              <a:t>  {</a:t>
            </a:r>
          </a:p>
          <a:p>
            <a:r>
              <a:rPr lang="en-US" dirty="0">
                <a:latin typeface="Courier New"/>
                <a:cs typeface="Courier New"/>
              </a:rPr>
              <a:t>    # </a:t>
            </a:r>
            <a:r>
              <a:rPr lang="en-US" dirty="0" err="1">
                <a:latin typeface="Courier New"/>
                <a:cs typeface="Courier New"/>
              </a:rPr>
              <a:t>Grep</a:t>
            </a:r>
            <a:r>
              <a:rPr lang="en-US" dirty="0">
                <a:latin typeface="Courier New"/>
                <a:cs typeface="Courier New"/>
              </a:rPr>
              <a:t> for versions 4.7p1 and prior</a:t>
            </a:r>
          </a:p>
          <a:p>
            <a:r>
              <a:rPr lang="nb-NO" dirty="0">
                <a:latin typeface="Courier New"/>
                <a:cs typeface="Courier New"/>
              </a:rPr>
              <a:t>    </a:t>
            </a:r>
            <a:r>
              <a:rPr lang="nb-NO" b="1" dirty="0" err="1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 err="1">
                <a:latin typeface="Courier New"/>
                <a:cs typeface="Courier New"/>
              </a:rPr>
              <a:t>ereg</a:t>
            </a:r>
            <a:r>
              <a:rPr lang="nb-NO" dirty="0" smtClean="0">
                <a:latin typeface="Courier New"/>
                <a:cs typeface="Courier New"/>
              </a:rPr>
              <a:t>(</a:t>
            </a:r>
          </a:p>
          <a:p>
            <a:r>
              <a:rPr lang="nb-NO" dirty="0">
                <a:latin typeface="Courier New"/>
                <a:cs typeface="Courier New"/>
              </a:rPr>
              <a:t> </a:t>
            </a:r>
            <a:r>
              <a:rPr lang="nb-NO" dirty="0" smtClean="0">
                <a:latin typeface="Courier New"/>
                <a:cs typeface="Courier New"/>
              </a:rPr>
              <a:t>     </a:t>
            </a:r>
            <a:r>
              <a:rPr lang="nb-NO" dirty="0" err="1" smtClean="0">
                <a:latin typeface="Courier New"/>
                <a:cs typeface="Courier New"/>
              </a:rPr>
              <a:t>pattern</a:t>
            </a:r>
            <a:r>
              <a:rPr lang="nb-NO" dirty="0">
                <a:latin typeface="Courier New"/>
                <a:cs typeface="Courier New"/>
              </a:rPr>
              <a:t>: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"</a:t>
            </a:r>
            <a:r>
              <a:rPr lang="nb-NO" dirty="0" err="1">
                <a:solidFill>
                  <a:srgbClr val="3366FF"/>
                </a:solidFill>
                <a:latin typeface="Courier New"/>
                <a:cs typeface="Courier New"/>
              </a:rPr>
              <a:t>OpenSSH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_([0-3](\..*)?|4\.[0-7](p[0-2])?</a:t>
            </a:r>
            <a:r>
              <a:rPr lang="nb-NO" dirty="0" smtClean="0">
                <a:solidFill>
                  <a:srgbClr val="3366FF"/>
                </a:solidFill>
                <a:latin typeface="Courier New"/>
                <a:cs typeface="Courier New"/>
              </a:rPr>
              <a:t>)..."</a:t>
            </a:r>
            <a:r>
              <a:rPr lang="nb-NO" dirty="0">
                <a:latin typeface="Courier New"/>
                <a:cs typeface="Courier New"/>
              </a:rPr>
              <a:t>,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dirty="0" err="1">
                <a:latin typeface="Courier New"/>
                <a:cs typeface="Courier New"/>
              </a:rPr>
              <a:t>string:get_kb_item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>
                <a:solidFill>
                  <a:srgbClr val="3366FF"/>
                </a:solidFill>
                <a:latin typeface="Courier New"/>
                <a:cs typeface="Courier New"/>
              </a:rPr>
              <a:t>"SSH/banner/"</a:t>
            </a:r>
            <a:r>
              <a:rPr lang="nb-NO" dirty="0">
                <a:latin typeface="Courier New"/>
                <a:cs typeface="Courier New"/>
              </a:rPr>
              <a:t> + port))){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dirty="0" err="1">
                <a:latin typeface="Courier New"/>
                <a:cs typeface="Courier New"/>
              </a:rPr>
              <a:t>security_warning</a:t>
            </a:r>
            <a:r>
              <a:rPr lang="nb-NO" dirty="0">
                <a:latin typeface="Courier New"/>
                <a:cs typeface="Courier New"/>
              </a:rPr>
              <a:t>(port);</a:t>
            </a:r>
          </a:p>
          <a:p>
            <a:r>
              <a:rPr lang="nb-NO" dirty="0">
                <a:latin typeface="Courier New"/>
                <a:cs typeface="Courier New"/>
              </a:rPr>
              <a:t>      </a:t>
            </a:r>
            <a:r>
              <a:rPr lang="nb-NO" b="1" dirty="0">
                <a:solidFill>
                  <a:srgbClr val="660066"/>
                </a:solidFill>
                <a:latin typeface="Courier New"/>
                <a:cs typeface="Courier New"/>
              </a:rPr>
              <a:t>exit</a:t>
            </a:r>
            <a:r>
              <a:rPr lang="nb-NO" dirty="0">
                <a:latin typeface="Courier New"/>
                <a:cs typeface="Courier New"/>
              </a:rPr>
              <a:t>(</a:t>
            </a:r>
            <a:r>
              <a:rPr lang="nb-NO" dirty="0">
                <a:solidFill>
                  <a:srgbClr val="008000"/>
                </a:solidFill>
                <a:latin typeface="Courier New"/>
                <a:cs typeface="Courier New"/>
              </a:rPr>
              <a:t>0</a:t>
            </a:r>
            <a:r>
              <a:rPr lang="nb-NO" dirty="0">
                <a:latin typeface="Courier New"/>
                <a:cs typeface="Courier New"/>
              </a:rPr>
              <a:t>);</a:t>
            </a:r>
          </a:p>
          <a:p>
            <a:r>
              <a:rPr lang="nb-NO" dirty="0">
                <a:latin typeface="Courier New"/>
                <a:cs typeface="Courier New"/>
              </a:rPr>
              <a:t>    }</a:t>
            </a:r>
          </a:p>
          <a:p>
            <a:r>
              <a:rPr lang="nb-NO" dirty="0">
                <a:latin typeface="Courier New"/>
                <a:cs typeface="Courier New"/>
              </a:rPr>
              <a:t>  }</a:t>
            </a:r>
          </a:p>
          <a:p>
            <a:r>
              <a:rPr lang="nb-NO" dirty="0">
                <a:latin typeface="Courier New"/>
                <a:cs typeface="Courier New"/>
              </a:rPr>
              <a:t>}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4334" y="451731"/>
            <a:ext cx="3762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Medium"/>
                <a:cs typeface="Gotham Medium"/>
              </a:rPr>
              <a:t>NASL </a:t>
            </a:r>
            <a:r>
              <a:rPr lang="en-US" sz="3600" dirty="0" err="1" smtClean="0">
                <a:latin typeface="Gotham Medium"/>
                <a:cs typeface="Gotham Medium"/>
              </a:rPr>
              <a:t>vuln</a:t>
            </a:r>
            <a:r>
              <a:rPr lang="en-US" sz="3600" dirty="0" smtClean="0">
                <a:latin typeface="Gotham Medium"/>
                <a:cs typeface="Gotham Medium"/>
              </a:rPr>
              <a:t> test </a:t>
            </a:r>
            <a:endParaRPr lang="en-US" sz="3600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05771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435662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42091" y="1561764"/>
            <a:ext cx="2360825" cy="2118297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11806" y="1962800"/>
            <a:ext cx="2070536" cy="1573299"/>
            <a:chOff x="1243241" y="2595291"/>
            <a:chExt cx="2772373" cy="25449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/>
            <p:cNvSpPr/>
            <p:nvPr/>
          </p:nvSpPr>
          <p:spPr>
            <a:xfrm>
              <a:off x="1243241" y="2595291"/>
              <a:ext cx="2772373" cy="848306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ItemReader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43241" y="4291902"/>
              <a:ext cx="2772373" cy="848306"/>
            </a:xfrm>
            <a:prstGeom prst="rect">
              <a:avLst/>
            </a:prstGeom>
            <a:solidFill>
              <a:srgbClr val="B925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ItemWriter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3241" y="3443597"/>
              <a:ext cx="2772373" cy="848306"/>
            </a:xfrm>
            <a:prstGeom prst="rect">
              <a:avLst/>
            </a:prstGeom>
            <a:solidFill>
              <a:srgbClr val="C7981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ItemProcessor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11805" y="1581913"/>
            <a:ext cx="2191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Gotham Book"/>
                <a:cs typeface="Gotham Book"/>
              </a:rPr>
              <a:t>generateReport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639077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2270422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23404" y="1561764"/>
            <a:ext cx="1838529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6654" y="2063022"/>
              <a:ext cx="2386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scan:master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4716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53713" y="2710227"/>
              <a:ext cx="2115555" cy="2429982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Load</a:t>
              </a:r>
            </a:p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Targets</a:t>
              </a:r>
            </a:p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Tasklet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44805" y="2063022"/>
              <a:ext cx="234011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loadTargets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246212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643246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461934" y="2620913"/>
            <a:ext cx="980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Gotham Book"/>
                <a:cs typeface="Gotham Book"/>
              </a:rPr>
              <a:t>Vuln</a:t>
            </a:r>
            <a:r>
              <a:rPr lang="en-US" sz="3200" b="1" dirty="0" smtClean="0">
                <a:latin typeface="Gotham Book"/>
                <a:cs typeface="Gotham Book"/>
              </a:rPr>
              <a:t> Scanner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30275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217917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847879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2270780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096084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542669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304885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87474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68265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287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038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chemeClr val="tx1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Gotham Medium"/>
                <a:cs typeface="Gotham Medium"/>
              </a:rPr>
              <a:t>Partition Handler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9300" y="2717800"/>
            <a:ext cx="2590800" cy="1485900"/>
          </a:xfrm>
          <a:prstGeom prst="rect">
            <a:avLst/>
          </a:prstGeom>
          <a:solidFill>
            <a:srgbClr val="258887"/>
          </a:solidFill>
          <a:ln>
            <a:solidFill>
              <a:srgbClr val="000000"/>
            </a:solidFill>
          </a:ln>
          <a:effectLst>
            <a:outerShdw blurRad="50800" dist="165100" dir="7800000" algn="tl" rotWithShape="0">
              <a:srgbClr val="000000">
                <a:alpha val="5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Gotham Medium"/>
                <a:cs typeface="Gotham Medium"/>
              </a:rPr>
              <a:t>Partitioner</a:t>
            </a:r>
            <a:endParaRPr lang="en-US" dirty="0"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12702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726728" y="183640"/>
            <a:ext cx="1318166" cy="1263650"/>
            <a:chOff x="566209" y="630766"/>
            <a:chExt cx="1318166" cy="12636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41635" y="1011237"/>
            <a:ext cx="1450975" cy="1397000"/>
            <a:chOff x="439715" y="232834"/>
            <a:chExt cx="1450975" cy="1397000"/>
          </a:xfrm>
        </p:grpSpPr>
        <p:grpSp>
          <p:nvGrpSpPr>
            <p:cNvPr id="31" name="Group 30"/>
            <p:cNvGrpSpPr/>
            <p:nvPr/>
          </p:nvGrpSpPr>
          <p:grpSpPr>
            <a:xfrm>
              <a:off x="439715" y="232834"/>
              <a:ext cx="1450975" cy="1397000"/>
              <a:chOff x="6570634" y="1443567"/>
              <a:chExt cx="1450975" cy="1397000"/>
            </a:xfrm>
          </p:grpSpPr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570634" y="1443567"/>
                <a:ext cx="1450975" cy="1397000"/>
              </a:xfrm>
              <a:prstGeom prst="rect">
                <a:avLst/>
              </a:prstGeom>
            </p:spPr>
          </p:pic>
          <p:sp>
            <p:nvSpPr>
              <p:cNvPr id="30" name="Rectangle 29"/>
              <p:cNvSpPr/>
              <p:nvPr/>
            </p:nvSpPr>
            <p:spPr>
              <a:xfrm>
                <a:off x="6752667" y="1562100"/>
                <a:ext cx="1159934" cy="11514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597743" y="564403"/>
              <a:ext cx="11839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Partition</a:t>
              </a:r>
            </a:p>
            <a:p>
              <a:pPr algn="ctr"/>
              <a:r>
                <a:rPr lang="en-US" dirty="0" smtClean="0">
                  <a:latin typeface="Gotham Medium"/>
                  <a:cs typeface="Gotham Medium"/>
                </a:rPr>
                <a:t>Handler</a:t>
              </a:r>
              <a:endParaRPr lang="en-US" dirty="0">
                <a:latin typeface="Gotham Medium"/>
                <a:cs typeface="Gotham Medium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0793" y="28892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086600" y="1076325"/>
            <a:ext cx="1321847" cy="1266825"/>
            <a:chOff x="7086600" y="1292225"/>
            <a:chExt cx="1321847" cy="1266825"/>
          </a:xfrm>
        </p:grpSpPr>
        <p:grpSp>
          <p:nvGrpSpPr>
            <p:cNvPr id="13" name="Group 12"/>
            <p:cNvGrpSpPr/>
            <p:nvPr/>
          </p:nvGrpSpPr>
          <p:grpSpPr>
            <a:xfrm>
              <a:off x="7086600" y="1292225"/>
              <a:ext cx="1321847" cy="1266825"/>
              <a:chOff x="2846928" y="839258"/>
              <a:chExt cx="1321847" cy="12668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Rectangle 45"/>
            <p:cNvSpPr/>
            <p:nvPr/>
          </p:nvSpPr>
          <p:spPr>
            <a:xfrm rot="10800000">
              <a:off x="7087647" y="1298575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2631529" y="4213536"/>
            <a:ext cx="1317627" cy="1447800"/>
            <a:chOff x="7033670" y="4749800"/>
            <a:chExt cx="1317627" cy="14478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33672" y="4749800"/>
              <a:ext cx="1317625" cy="1447800"/>
            </a:xfrm>
            <a:prstGeom prst="rect">
              <a:avLst/>
            </a:prstGeom>
          </p:spPr>
        </p:pic>
        <p:sp>
          <p:nvSpPr>
            <p:cNvPr id="55" name="Rectangle 45"/>
            <p:cNvSpPr/>
            <p:nvPr/>
          </p:nvSpPr>
          <p:spPr>
            <a:xfrm rot="10800000">
              <a:off x="7033670" y="480620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Elbow Connector 62"/>
          <p:cNvCxnSpPr>
            <a:stCxn id="46" idx="2"/>
            <a:endCxn id="4" idx="1"/>
          </p:cNvCxnSpPr>
          <p:nvPr/>
        </p:nvCxnSpPr>
        <p:spPr>
          <a:xfrm flipV="1">
            <a:off x="1550813" y="815465"/>
            <a:ext cx="2175915" cy="585238"/>
          </a:xfrm>
          <a:prstGeom prst="bentConnector3">
            <a:avLst>
              <a:gd name="adj1" fmla="val 13076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" idx="3"/>
            <a:endCxn id="54" idx="3"/>
          </p:cNvCxnSpPr>
          <p:nvPr/>
        </p:nvCxnSpPr>
        <p:spPr>
          <a:xfrm>
            <a:off x="5044894" y="815465"/>
            <a:ext cx="2045928" cy="562485"/>
          </a:xfrm>
          <a:prstGeom prst="bentConnector3">
            <a:avLst>
              <a:gd name="adj1" fmla="val 880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Elbow Connector 69"/>
          <p:cNvCxnSpPr>
            <a:stCxn id="54" idx="2"/>
            <a:endCxn id="67" idx="3"/>
          </p:cNvCxnSpPr>
          <p:nvPr/>
        </p:nvCxnSpPr>
        <p:spPr>
          <a:xfrm rot="10800000" flipV="1">
            <a:off x="6611233" y="2009774"/>
            <a:ext cx="476414" cy="4836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67" idx="1"/>
            <a:endCxn id="8" idx="3"/>
          </p:cNvCxnSpPr>
          <p:nvPr/>
        </p:nvCxnSpPr>
        <p:spPr>
          <a:xfrm rot="10800000">
            <a:off x="5038005" y="2492376"/>
            <a:ext cx="255063" cy="1059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8" idx="1"/>
            <a:endCxn id="157" idx="3"/>
          </p:cNvCxnSpPr>
          <p:nvPr/>
        </p:nvCxnSpPr>
        <p:spPr>
          <a:xfrm rot="10800000" flipV="1">
            <a:off x="3464774" y="2492374"/>
            <a:ext cx="261954" cy="1771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7159623" y="4304023"/>
            <a:ext cx="1321847" cy="1266825"/>
            <a:chOff x="7159623" y="4304023"/>
            <a:chExt cx="1321847" cy="1266825"/>
          </a:xfrm>
        </p:grpSpPr>
        <p:grpSp>
          <p:nvGrpSpPr>
            <p:cNvPr id="76" name="Group 75"/>
            <p:cNvGrpSpPr/>
            <p:nvPr/>
          </p:nvGrpSpPr>
          <p:grpSpPr>
            <a:xfrm>
              <a:off x="7159623" y="4304023"/>
              <a:ext cx="1321847" cy="1266825"/>
              <a:chOff x="2846928" y="839258"/>
              <a:chExt cx="1321847" cy="1266825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46928" y="839258"/>
                <a:ext cx="1321847" cy="1266825"/>
              </a:xfrm>
              <a:prstGeom prst="rect">
                <a:avLst/>
              </a:prstGeom>
            </p:spPr>
          </p:pic>
          <p:sp>
            <p:nvSpPr>
              <p:cNvPr id="79" name="Rectangle 78"/>
              <p:cNvSpPr/>
              <p:nvPr/>
            </p:nvSpPr>
            <p:spPr>
              <a:xfrm>
                <a:off x="2929464" y="1841500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7" name="Rectangle 45"/>
            <p:cNvSpPr/>
            <p:nvPr/>
          </p:nvSpPr>
          <p:spPr>
            <a:xfrm rot="10800000">
              <a:off x="7160670" y="4310373"/>
              <a:ext cx="1308100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8100" h="1260475">
                  <a:moveTo>
                    <a:pt x="0" y="0"/>
                  </a:moveTo>
                  <a:lnTo>
                    <a:pt x="1308100" y="0"/>
                  </a:lnTo>
                  <a:lnTo>
                    <a:pt x="1308100" y="333375"/>
                  </a:lnTo>
                  <a:cubicBezTo>
                    <a:pt x="1307042" y="543983"/>
                    <a:pt x="1305983" y="754592"/>
                    <a:pt x="1304925" y="965200"/>
                  </a:cubicBezTo>
                  <a:cubicBezTo>
                    <a:pt x="1305983" y="1063625"/>
                    <a:pt x="1307042" y="1162050"/>
                    <a:pt x="1308100" y="1260475"/>
                  </a:cubicBezTo>
                  <a:lnTo>
                    <a:pt x="0" y="1260475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4872736" y="3611656"/>
            <a:ext cx="1318166" cy="1263650"/>
            <a:chOff x="566209" y="630766"/>
            <a:chExt cx="1318166" cy="1263650"/>
          </a:xfrm>
        </p:grpSpPr>
        <p:pic>
          <p:nvPicPr>
            <p:cNvPr id="81" name="Picture 8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2" name="Rectangle 81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872736" y="5184339"/>
            <a:ext cx="1318166" cy="1263650"/>
            <a:chOff x="566209" y="630766"/>
            <a:chExt cx="1318166" cy="1263650"/>
          </a:xfrm>
        </p:grpSpPr>
        <p:pic>
          <p:nvPicPr>
            <p:cNvPr id="85" name="Picture 8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86" name="Rectangle 85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0" name="Elbow Connector 89"/>
          <p:cNvCxnSpPr>
            <a:stCxn id="77" idx="3"/>
            <a:endCxn id="81" idx="3"/>
          </p:cNvCxnSpPr>
          <p:nvPr/>
        </p:nvCxnSpPr>
        <p:spPr>
          <a:xfrm rot="10800000">
            <a:off x="6190903" y="4243482"/>
            <a:ext cx="972943" cy="362167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45"/>
          <p:cNvSpPr/>
          <p:nvPr/>
        </p:nvSpPr>
        <p:spPr>
          <a:xfrm>
            <a:off x="2635250" y="4277036"/>
            <a:ext cx="1313905" cy="1260475"/>
          </a:xfrm>
          <a:custGeom>
            <a:avLst/>
            <a:gdLst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1260475 h 1260475"/>
              <a:gd name="connsiteX3" fmla="*/ 0 w 1308100"/>
              <a:gd name="connsiteY3" fmla="*/ 1260475 h 1260475"/>
              <a:gd name="connsiteX4" fmla="*/ 0 w 1308100"/>
              <a:gd name="connsiteY4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8100 w 1308100"/>
              <a:gd name="connsiteY3" fmla="*/ 1260475 h 1260475"/>
              <a:gd name="connsiteX4" fmla="*/ 0 w 1308100"/>
              <a:gd name="connsiteY4" fmla="*/ 1260475 h 1260475"/>
              <a:gd name="connsiteX5" fmla="*/ 0 w 1308100"/>
              <a:gd name="connsiteY5" fmla="*/ 0 h 1260475"/>
              <a:gd name="connsiteX0" fmla="*/ 0 w 1308100"/>
              <a:gd name="connsiteY0" fmla="*/ 0 h 1260475"/>
              <a:gd name="connsiteX1" fmla="*/ 1308100 w 1308100"/>
              <a:gd name="connsiteY1" fmla="*/ 0 h 1260475"/>
              <a:gd name="connsiteX2" fmla="*/ 1308100 w 1308100"/>
              <a:gd name="connsiteY2" fmla="*/ 333375 h 1260475"/>
              <a:gd name="connsiteX3" fmla="*/ 1304925 w 1308100"/>
              <a:gd name="connsiteY3" fmla="*/ 965200 h 1260475"/>
              <a:gd name="connsiteX4" fmla="*/ 1308100 w 1308100"/>
              <a:gd name="connsiteY4" fmla="*/ 1260475 h 1260475"/>
              <a:gd name="connsiteX5" fmla="*/ 0 w 1308100"/>
              <a:gd name="connsiteY5" fmla="*/ 1260475 h 1260475"/>
              <a:gd name="connsiteX6" fmla="*/ 0 w 1308100"/>
              <a:gd name="connsiteY6" fmla="*/ 0 h 1260475"/>
              <a:gd name="connsiteX0" fmla="*/ 2631 w 1310731"/>
              <a:gd name="connsiteY0" fmla="*/ 0 h 1260475"/>
              <a:gd name="connsiteX1" fmla="*/ 1310731 w 1310731"/>
              <a:gd name="connsiteY1" fmla="*/ 0 h 1260475"/>
              <a:gd name="connsiteX2" fmla="*/ 1310731 w 1310731"/>
              <a:gd name="connsiteY2" fmla="*/ 333375 h 1260475"/>
              <a:gd name="connsiteX3" fmla="*/ 1307556 w 1310731"/>
              <a:gd name="connsiteY3" fmla="*/ 965200 h 1260475"/>
              <a:gd name="connsiteX4" fmla="*/ 1310731 w 1310731"/>
              <a:gd name="connsiteY4" fmla="*/ 1260475 h 1260475"/>
              <a:gd name="connsiteX5" fmla="*/ 2631 w 1310731"/>
              <a:gd name="connsiteY5" fmla="*/ 1260475 h 1260475"/>
              <a:gd name="connsiteX6" fmla="*/ 0 w 1310731"/>
              <a:gd name="connsiteY6" fmla="*/ 317189 h 1260475"/>
              <a:gd name="connsiteX7" fmla="*/ 2631 w 1310731"/>
              <a:gd name="connsiteY7" fmla="*/ 0 h 1260475"/>
              <a:gd name="connsiteX0" fmla="*/ 5805 w 1313905"/>
              <a:gd name="connsiteY0" fmla="*/ 0 h 1260475"/>
              <a:gd name="connsiteX1" fmla="*/ 1313905 w 1313905"/>
              <a:gd name="connsiteY1" fmla="*/ 0 h 1260475"/>
              <a:gd name="connsiteX2" fmla="*/ 1313905 w 1313905"/>
              <a:gd name="connsiteY2" fmla="*/ 333375 h 1260475"/>
              <a:gd name="connsiteX3" fmla="*/ 1310730 w 1313905"/>
              <a:gd name="connsiteY3" fmla="*/ 965200 h 1260475"/>
              <a:gd name="connsiteX4" fmla="*/ 1313905 w 1313905"/>
              <a:gd name="connsiteY4" fmla="*/ 1260475 h 1260475"/>
              <a:gd name="connsiteX5" fmla="*/ 5805 w 1313905"/>
              <a:gd name="connsiteY5" fmla="*/ 1260475 h 1260475"/>
              <a:gd name="connsiteX6" fmla="*/ 0 w 1313905"/>
              <a:gd name="connsiteY6" fmla="*/ 980764 h 1260475"/>
              <a:gd name="connsiteX7" fmla="*/ 3174 w 1313905"/>
              <a:gd name="connsiteY7" fmla="*/ 317189 h 1260475"/>
              <a:gd name="connsiteX8" fmla="*/ 5805 w 1313905"/>
              <a:gd name="connsiteY8" fmla="*/ 0 h 1260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3905" h="1260475">
                <a:moveTo>
                  <a:pt x="5805" y="0"/>
                </a:moveTo>
                <a:lnTo>
                  <a:pt x="1313905" y="0"/>
                </a:lnTo>
                <a:lnTo>
                  <a:pt x="1313905" y="333375"/>
                </a:lnTo>
                <a:cubicBezTo>
                  <a:pt x="1312847" y="543983"/>
                  <a:pt x="1311788" y="754592"/>
                  <a:pt x="1310730" y="965200"/>
                </a:cubicBezTo>
                <a:cubicBezTo>
                  <a:pt x="1311788" y="1063625"/>
                  <a:pt x="1312847" y="1162050"/>
                  <a:pt x="1313905" y="1260475"/>
                </a:cubicBezTo>
                <a:lnTo>
                  <a:pt x="5805" y="1260475"/>
                </a:lnTo>
                <a:lnTo>
                  <a:pt x="0" y="980764"/>
                </a:lnTo>
                <a:lnTo>
                  <a:pt x="3174" y="317189"/>
                </a:lnTo>
                <a:lnTo>
                  <a:pt x="5805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Elbow Connector 95"/>
          <p:cNvCxnSpPr>
            <a:stCxn id="81" idx="1"/>
            <a:endCxn id="93" idx="2"/>
          </p:cNvCxnSpPr>
          <p:nvPr/>
        </p:nvCxnSpPr>
        <p:spPr>
          <a:xfrm rot="10800000" flipV="1">
            <a:off x="3949156" y="4243481"/>
            <a:ext cx="923581" cy="366930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/>
          <p:cNvCxnSpPr>
            <a:stCxn id="93" idx="3"/>
            <a:endCxn id="85" idx="1"/>
          </p:cNvCxnSpPr>
          <p:nvPr/>
        </p:nvCxnSpPr>
        <p:spPr>
          <a:xfrm>
            <a:off x="3945980" y="5242236"/>
            <a:ext cx="926756" cy="573928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85" idx="3"/>
            <a:endCxn id="77" idx="2"/>
          </p:cNvCxnSpPr>
          <p:nvPr/>
        </p:nvCxnSpPr>
        <p:spPr>
          <a:xfrm flipV="1">
            <a:off x="6190902" y="5237473"/>
            <a:ext cx="969768" cy="578691"/>
          </a:xfrm>
          <a:prstGeom prst="bentConnector3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15900" y="3289300"/>
            <a:ext cx="8763000" cy="127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1" name="Group 120"/>
          <p:cNvGrpSpPr/>
          <p:nvPr/>
        </p:nvGrpSpPr>
        <p:grpSpPr>
          <a:xfrm>
            <a:off x="466897" y="4231839"/>
            <a:ext cx="1450975" cy="1397000"/>
            <a:chOff x="622647" y="4269939"/>
            <a:chExt cx="1450975" cy="1397000"/>
          </a:xfrm>
        </p:grpSpPr>
        <p:grpSp>
          <p:nvGrpSpPr>
            <p:cNvPr id="83" name="Group 82"/>
            <p:cNvGrpSpPr/>
            <p:nvPr/>
          </p:nvGrpSpPr>
          <p:grpSpPr>
            <a:xfrm>
              <a:off x="622647" y="4269939"/>
              <a:ext cx="1450975" cy="1397000"/>
              <a:chOff x="778397" y="4818903"/>
              <a:chExt cx="1450975" cy="1397000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778397" y="4818903"/>
                <a:ext cx="1450975" cy="1397000"/>
                <a:chOff x="6570634" y="1443567"/>
                <a:chExt cx="1450975" cy="1397000"/>
              </a:xfrm>
            </p:grpSpPr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570634" y="1443567"/>
                  <a:ext cx="1450975" cy="1397000"/>
                </a:xfrm>
                <a:prstGeom prst="rect">
                  <a:avLst/>
                </a:prstGeom>
              </p:spPr>
            </p:pic>
            <p:sp>
              <p:nvSpPr>
                <p:cNvPr id="43" name="Rectangle 42"/>
                <p:cNvSpPr/>
                <p:nvPr/>
              </p:nvSpPr>
              <p:spPr>
                <a:xfrm>
                  <a:off x="6752667" y="1562100"/>
                  <a:ext cx="1159934" cy="11514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983170" y="5150472"/>
                <a:ext cx="109045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Remote</a:t>
                </a:r>
              </a:p>
              <a:p>
                <a:pPr algn="ctr"/>
                <a:r>
                  <a:rPr lang="en-US" dirty="0" smtClean="0">
                    <a:latin typeface="Gotham Medium"/>
                    <a:cs typeface="Gotham Medium"/>
                  </a:rPr>
                  <a:t>Step</a:t>
                </a:r>
                <a:endParaRPr lang="en-US" dirty="0">
                  <a:latin typeface="Gotham Medium"/>
                  <a:cs typeface="Gotham Medium"/>
                </a:endParaRPr>
              </a:p>
            </p:txBody>
          </p:sp>
        </p:grpSp>
        <p:sp>
          <p:nvSpPr>
            <p:cNvPr id="103" name="Rectangle 45"/>
            <p:cNvSpPr/>
            <p:nvPr/>
          </p:nvSpPr>
          <p:spPr>
            <a:xfrm rot="10800000">
              <a:off x="721617" y="4353111"/>
              <a:ext cx="1313905" cy="1260475"/>
            </a:xfrm>
            <a:custGeom>
              <a:avLst/>
              <a:gdLst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1260475 h 1260475"/>
                <a:gd name="connsiteX3" fmla="*/ 0 w 1308100"/>
                <a:gd name="connsiteY3" fmla="*/ 1260475 h 1260475"/>
                <a:gd name="connsiteX4" fmla="*/ 0 w 1308100"/>
                <a:gd name="connsiteY4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8100 w 1308100"/>
                <a:gd name="connsiteY3" fmla="*/ 1260475 h 1260475"/>
                <a:gd name="connsiteX4" fmla="*/ 0 w 1308100"/>
                <a:gd name="connsiteY4" fmla="*/ 1260475 h 1260475"/>
                <a:gd name="connsiteX5" fmla="*/ 0 w 1308100"/>
                <a:gd name="connsiteY5" fmla="*/ 0 h 1260475"/>
                <a:gd name="connsiteX0" fmla="*/ 0 w 1308100"/>
                <a:gd name="connsiteY0" fmla="*/ 0 h 1260475"/>
                <a:gd name="connsiteX1" fmla="*/ 1308100 w 1308100"/>
                <a:gd name="connsiteY1" fmla="*/ 0 h 1260475"/>
                <a:gd name="connsiteX2" fmla="*/ 1308100 w 1308100"/>
                <a:gd name="connsiteY2" fmla="*/ 333375 h 1260475"/>
                <a:gd name="connsiteX3" fmla="*/ 1304925 w 1308100"/>
                <a:gd name="connsiteY3" fmla="*/ 965200 h 1260475"/>
                <a:gd name="connsiteX4" fmla="*/ 1308100 w 1308100"/>
                <a:gd name="connsiteY4" fmla="*/ 1260475 h 1260475"/>
                <a:gd name="connsiteX5" fmla="*/ 0 w 1308100"/>
                <a:gd name="connsiteY5" fmla="*/ 1260475 h 1260475"/>
                <a:gd name="connsiteX6" fmla="*/ 0 w 1308100"/>
                <a:gd name="connsiteY6" fmla="*/ 0 h 1260475"/>
                <a:gd name="connsiteX0" fmla="*/ 2631 w 1310731"/>
                <a:gd name="connsiteY0" fmla="*/ 0 h 1260475"/>
                <a:gd name="connsiteX1" fmla="*/ 1310731 w 1310731"/>
                <a:gd name="connsiteY1" fmla="*/ 0 h 1260475"/>
                <a:gd name="connsiteX2" fmla="*/ 1310731 w 1310731"/>
                <a:gd name="connsiteY2" fmla="*/ 333375 h 1260475"/>
                <a:gd name="connsiteX3" fmla="*/ 1307556 w 1310731"/>
                <a:gd name="connsiteY3" fmla="*/ 965200 h 1260475"/>
                <a:gd name="connsiteX4" fmla="*/ 1310731 w 1310731"/>
                <a:gd name="connsiteY4" fmla="*/ 1260475 h 1260475"/>
                <a:gd name="connsiteX5" fmla="*/ 2631 w 1310731"/>
                <a:gd name="connsiteY5" fmla="*/ 1260475 h 1260475"/>
                <a:gd name="connsiteX6" fmla="*/ 0 w 1310731"/>
                <a:gd name="connsiteY6" fmla="*/ 317189 h 1260475"/>
                <a:gd name="connsiteX7" fmla="*/ 2631 w 1310731"/>
                <a:gd name="connsiteY7" fmla="*/ 0 h 1260475"/>
                <a:gd name="connsiteX0" fmla="*/ 5805 w 1313905"/>
                <a:gd name="connsiteY0" fmla="*/ 0 h 1260475"/>
                <a:gd name="connsiteX1" fmla="*/ 1313905 w 1313905"/>
                <a:gd name="connsiteY1" fmla="*/ 0 h 1260475"/>
                <a:gd name="connsiteX2" fmla="*/ 1313905 w 1313905"/>
                <a:gd name="connsiteY2" fmla="*/ 333375 h 1260475"/>
                <a:gd name="connsiteX3" fmla="*/ 1310730 w 1313905"/>
                <a:gd name="connsiteY3" fmla="*/ 965200 h 1260475"/>
                <a:gd name="connsiteX4" fmla="*/ 1313905 w 1313905"/>
                <a:gd name="connsiteY4" fmla="*/ 1260475 h 1260475"/>
                <a:gd name="connsiteX5" fmla="*/ 5805 w 1313905"/>
                <a:gd name="connsiteY5" fmla="*/ 1260475 h 1260475"/>
                <a:gd name="connsiteX6" fmla="*/ 0 w 1313905"/>
                <a:gd name="connsiteY6" fmla="*/ 980764 h 1260475"/>
                <a:gd name="connsiteX7" fmla="*/ 3174 w 1313905"/>
                <a:gd name="connsiteY7" fmla="*/ 317189 h 1260475"/>
                <a:gd name="connsiteX8" fmla="*/ 5805 w 1313905"/>
                <a:gd name="connsiteY8" fmla="*/ 0 h 1260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3905" h="1260475">
                  <a:moveTo>
                    <a:pt x="5805" y="0"/>
                  </a:moveTo>
                  <a:lnTo>
                    <a:pt x="1313905" y="0"/>
                  </a:lnTo>
                  <a:lnTo>
                    <a:pt x="1313905" y="333375"/>
                  </a:lnTo>
                  <a:cubicBezTo>
                    <a:pt x="1312847" y="543983"/>
                    <a:pt x="1311788" y="754592"/>
                    <a:pt x="1310730" y="965200"/>
                  </a:cubicBezTo>
                  <a:cubicBezTo>
                    <a:pt x="1311788" y="1063625"/>
                    <a:pt x="1312847" y="1162050"/>
                    <a:pt x="1313905" y="1260475"/>
                  </a:cubicBezTo>
                  <a:lnTo>
                    <a:pt x="5805" y="1260475"/>
                  </a:lnTo>
                  <a:lnTo>
                    <a:pt x="0" y="980764"/>
                  </a:lnTo>
                  <a:lnTo>
                    <a:pt x="3174" y="317189"/>
                  </a:lnTo>
                  <a:lnTo>
                    <a:pt x="580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0"/>
                  </a:schemeClr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9" name="Elbow Connector 108"/>
          <p:cNvCxnSpPr>
            <a:stCxn id="93" idx="7"/>
            <a:endCxn id="103" idx="6"/>
          </p:cNvCxnSpPr>
          <p:nvPr/>
        </p:nvCxnSpPr>
        <p:spPr>
          <a:xfrm flipH="1">
            <a:off x="1879772" y="4594225"/>
            <a:ext cx="758652" cy="497"/>
          </a:xfrm>
          <a:prstGeom prst="bentConnector5">
            <a:avLst>
              <a:gd name="adj1" fmla="val 31807"/>
              <a:gd name="adj2" fmla="val 37425"/>
              <a:gd name="adj3" fmla="val 67775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Elbow Connector 113"/>
          <p:cNvCxnSpPr>
            <a:stCxn id="103" idx="7"/>
            <a:endCxn id="93" idx="6"/>
          </p:cNvCxnSpPr>
          <p:nvPr/>
        </p:nvCxnSpPr>
        <p:spPr>
          <a:xfrm rot="10800000" flipH="1">
            <a:off x="1876598" y="5257801"/>
            <a:ext cx="758652" cy="497"/>
          </a:xfrm>
          <a:prstGeom prst="bentConnector5">
            <a:avLst>
              <a:gd name="adj1" fmla="val 30970"/>
              <a:gd name="adj2" fmla="val 37425"/>
              <a:gd name="adj3" fmla="val 6903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63806" y="29464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Master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647700" y="3263900"/>
            <a:ext cx="79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Gotham Medium"/>
                <a:cs typeface="Gotham Medium"/>
              </a:rPr>
              <a:t>Slave</a:t>
            </a:r>
            <a:endParaRPr lang="en-US" dirty="0">
              <a:latin typeface="Gotham Medium"/>
              <a:cs typeface="Gotham Medium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4040007" y="1141941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53" name="TextBox 152"/>
          <p:cNvSpPr txBox="1"/>
          <p:nvPr/>
        </p:nvSpPr>
        <p:spPr>
          <a:xfrm>
            <a:off x="7358993" y="1989137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grpSp>
        <p:nvGrpSpPr>
          <p:cNvPr id="164" name="Group 163"/>
          <p:cNvGrpSpPr/>
          <p:nvPr/>
        </p:nvGrpSpPr>
        <p:grpSpPr>
          <a:xfrm>
            <a:off x="5293067" y="1861609"/>
            <a:ext cx="1318166" cy="1263650"/>
            <a:chOff x="4878379" y="1861609"/>
            <a:chExt cx="1318166" cy="1263650"/>
          </a:xfrm>
        </p:grpSpPr>
        <p:grpSp>
          <p:nvGrpSpPr>
            <p:cNvPr id="66" name="Group 65"/>
            <p:cNvGrpSpPr/>
            <p:nvPr/>
          </p:nvGrpSpPr>
          <p:grpSpPr>
            <a:xfrm>
              <a:off x="4878379" y="1861609"/>
              <a:ext cx="1318166" cy="1263650"/>
              <a:chOff x="566209" y="630766"/>
              <a:chExt cx="1318166" cy="1263650"/>
            </a:xfrm>
          </p:grpSpPr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66209" y="630766"/>
                <a:ext cx="1318166" cy="1263650"/>
              </a:xfrm>
              <a:prstGeom prst="rect">
                <a:avLst/>
              </a:prstGeom>
            </p:spPr>
          </p:pic>
          <p:sp>
            <p:nvSpPr>
              <p:cNvPr id="68" name="Rectangle 67"/>
              <p:cNvSpPr/>
              <p:nvPr/>
            </p:nvSpPr>
            <p:spPr>
              <a:xfrm>
                <a:off x="664633" y="1642533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5238226" y="2790410"/>
              <a:ext cx="7055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staging</a:t>
              </a:r>
              <a:endParaRPr lang="en-US" sz="14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3726728" y="1793875"/>
            <a:ext cx="1311276" cy="1397000"/>
            <a:chOff x="2677049" y="1793875"/>
            <a:chExt cx="1311276" cy="1397000"/>
          </a:xfrm>
        </p:grpSpPr>
        <p:grpSp>
          <p:nvGrpSpPr>
            <p:cNvPr id="14" name="Group 13"/>
            <p:cNvGrpSpPr/>
            <p:nvPr/>
          </p:nvGrpSpPr>
          <p:grpSpPr>
            <a:xfrm>
              <a:off x="2677049" y="1793875"/>
              <a:ext cx="1311276" cy="1397000"/>
              <a:chOff x="6378575" y="2730500"/>
              <a:chExt cx="1311276" cy="1397000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78575" y="2730500"/>
                <a:ext cx="1311276" cy="1397000"/>
              </a:xfrm>
              <a:prstGeom prst="rect">
                <a:avLst/>
              </a:prstGeom>
            </p:spPr>
          </p:pic>
          <p:sp>
            <p:nvSpPr>
              <p:cNvPr id="11" name="Rectangle 10"/>
              <p:cNvSpPr/>
              <p:nvPr/>
            </p:nvSpPr>
            <p:spPr>
              <a:xfrm>
                <a:off x="6476999" y="3818467"/>
                <a:ext cx="1159934" cy="1989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TextBox 154"/>
            <p:cNvSpPr txBox="1"/>
            <p:nvPr/>
          </p:nvSpPr>
          <p:spPr>
            <a:xfrm>
              <a:off x="2847871" y="2790410"/>
              <a:ext cx="9797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aggregator</a:t>
              </a:r>
              <a:endParaRPr lang="en-US" sz="1400" dirty="0"/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2146608" y="1878267"/>
            <a:ext cx="1318166" cy="1263650"/>
            <a:chOff x="566209" y="630766"/>
            <a:chExt cx="1318166" cy="1263650"/>
          </a:xfrm>
        </p:grpSpPr>
        <p:pic>
          <p:nvPicPr>
            <p:cNvPr id="157" name="Picture 15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6209" y="630766"/>
              <a:ext cx="1318166" cy="1263650"/>
            </a:xfrm>
            <a:prstGeom prst="rect">
              <a:avLst/>
            </a:prstGeom>
          </p:spPr>
        </p:pic>
        <p:sp>
          <p:nvSpPr>
            <p:cNvPr id="158" name="Rectangle 157"/>
            <p:cNvSpPr/>
            <p:nvPr/>
          </p:nvSpPr>
          <p:spPr>
            <a:xfrm>
              <a:off x="664633" y="1642533"/>
              <a:ext cx="1159934" cy="1989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1" name="Elbow Connector 160"/>
          <p:cNvCxnSpPr>
            <a:stCxn id="157" idx="1"/>
            <a:endCxn id="46" idx="3"/>
          </p:cNvCxnSpPr>
          <p:nvPr/>
        </p:nvCxnSpPr>
        <p:spPr>
          <a:xfrm rot="10800000">
            <a:off x="1547638" y="2032528"/>
            <a:ext cx="598970" cy="477564"/>
          </a:xfrm>
          <a:prstGeom prst="bentConnector3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2488075" y="2834140"/>
            <a:ext cx="553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reply</a:t>
            </a:r>
            <a:endParaRPr lang="en-US" sz="1400" dirty="0"/>
          </a:p>
        </p:txBody>
      </p:sp>
      <p:sp>
        <p:nvSpPr>
          <p:cNvPr id="169" name="TextBox 168"/>
          <p:cNvSpPr txBox="1"/>
          <p:nvPr/>
        </p:nvSpPr>
        <p:spPr>
          <a:xfrm>
            <a:off x="7431986" y="5237156"/>
            <a:ext cx="800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gateway</a:t>
            </a:r>
            <a:endParaRPr lang="en-US" sz="1400" dirty="0"/>
          </a:p>
        </p:txBody>
      </p:sp>
      <p:sp>
        <p:nvSpPr>
          <p:cNvPr id="170" name="TextBox 169"/>
          <p:cNvSpPr txBox="1"/>
          <p:nvPr/>
        </p:nvSpPr>
        <p:spPr>
          <a:xfrm>
            <a:off x="5183006" y="6121597"/>
            <a:ext cx="7055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staging</a:t>
            </a:r>
            <a:endParaRPr lang="en-US" sz="1400" dirty="0"/>
          </a:p>
        </p:txBody>
      </p:sp>
      <p:sp>
        <p:nvSpPr>
          <p:cNvPr id="171" name="TextBox 170"/>
          <p:cNvSpPr txBox="1"/>
          <p:nvPr/>
        </p:nvSpPr>
        <p:spPr>
          <a:xfrm>
            <a:off x="5183006" y="4548914"/>
            <a:ext cx="7449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request</a:t>
            </a:r>
            <a:endParaRPr lang="en-US" sz="1400" dirty="0"/>
          </a:p>
        </p:txBody>
      </p:sp>
      <p:sp>
        <p:nvSpPr>
          <p:cNvPr id="172" name="TextBox 171"/>
          <p:cNvSpPr txBox="1"/>
          <p:nvPr/>
        </p:nvSpPr>
        <p:spPr>
          <a:xfrm>
            <a:off x="2618569" y="5196781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serviceActivator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300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09907" y="-1"/>
            <a:ext cx="9477225" cy="687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75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Arrow Connector 25"/>
          <p:cNvCxnSpPr/>
          <p:nvPr/>
        </p:nvCxnSpPr>
        <p:spPr>
          <a:xfrm>
            <a:off x="3435662" y="3789413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442091" y="1561764"/>
            <a:ext cx="2360825" cy="2118297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6611806" y="1962800"/>
            <a:ext cx="2070536" cy="1573299"/>
            <a:chOff x="1243241" y="2595291"/>
            <a:chExt cx="2772373" cy="25449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Rectangle 39"/>
            <p:cNvSpPr/>
            <p:nvPr/>
          </p:nvSpPr>
          <p:spPr>
            <a:xfrm>
              <a:off x="1243241" y="2595291"/>
              <a:ext cx="2772373" cy="848306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ItemReader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43241" y="4291902"/>
              <a:ext cx="2772373" cy="848306"/>
            </a:xfrm>
            <a:prstGeom prst="rect">
              <a:avLst/>
            </a:prstGeom>
            <a:solidFill>
              <a:srgbClr val="B9255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ItemWriter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43241" y="3443597"/>
              <a:ext cx="2772373" cy="848306"/>
            </a:xfrm>
            <a:prstGeom prst="rect">
              <a:avLst/>
            </a:prstGeom>
            <a:solidFill>
              <a:srgbClr val="C7981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ItemProcessor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611805" y="1581913"/>
            <a:ext cx="2191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latin typeface="Gotham Book"/>
                <a:cs typeface="Gotham Book"/>
              </a:rPr>
              <a:t>generateReport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639077" y="4380104"/>
            <a:ext cx="1838530" cy="2118297"/>
            <a:chOff x="1016000" y="1946588"/>
            <a:chExt cx="2575170" cy="3426489"/>
          </a:xfrm>
        </p:grpSpPr>
        <p:sp>
          <p:nvSpPr>
            <p:cNvPr id="66" name="Rectangle 6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Rectangle 6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53712" y="2063022"/>
              <a:ext cx="2270422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scan:slave2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623404" y="1561764"/>
            <a:ext cx="1838529" cy="2118297"/>
            <a:chOff x="1016000" y="1946588"/>
            <a:chExt cx="2575170" cy="3426489"/>
          </a:xfrm>
        </p:grpSpPr>
        <p:sp>
          <p:nvSpPr>
            <p:cNvPr id="44" name="Rectangle 43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126654" y="2063022"/>
              <a:ext cx="2386457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scan:master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4716" y="1561764"/>
            <a:ext cx="1838530" cy="2118297"/>
            <a:chOff x="1016000" y="1946588"/>
            <a:chExt cx="2575170" cy="3426489"/>
          </a:xfrm>
        </p:grpSpPr>
        <p:sp>
          <p:nvSpPr>
            <p:cNvPr id="51" name="Rectangle 50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253713" y="2710227"/>
              <a:ext cx="2115555" cy="2429982"/>
            </a:xfrm>
            <a:prstGeom prst="rect">
              <a:avLst/>
            </a:prstGeom>
            <a:solidFill>
              <a:srgbClr val="2949B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Load</a:t>
              </a:r>
            </a:p>
            <a:p>
              <a:pPr algn="ctr"/>
              <a:r>
                <a:rPr lang="en-US" sz="1400" dirty="0" smtClean="0">
                  <a:latin typeface="Gotham Book"/>
                  <a:cs typeface="Gotham Book"/>
                </a:rPr>
                <a:t>Targets</a:t>
              </a:r>
            </a:p>
            <a:p>
              <a:pPr algn="ctr"/>
              <a:r>
                <a:rPr lang="en-US" sz="1400" dirty="0" err="1" smtClean="0">
                  <a:latin typeface="Gotham Book"/>
                  <a:cs typeface="Gotham Book"/>
                </a:rPr>
                <a:t>Tasklet</a:t>
              </a:r>
              <a:endParaRPr lang="en-US" sz="1400" dirty="0">
                <a:latin typeface="Gotham Book"/>
                <a:cs typeface="Gotham Book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1144805" y="2063022"/>
              <a:ext cx="2340114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>
                  <a:latin typeface="Gotham Book"/>
                  <a:cs typeface="Gotham Book"/>
                </a:rPr>
                <a:t>loadTargets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4" name="Straight Arrow Connector 23"/>
          <p:cNvCxnSpPr>
            <a:endCxn id="51" idx="1"/>
          </p:cNvCxnSpPr>
          <p:nvPr/>
        </p:nvCxnSpPr>
        <p:spPr>
          <a:xfrm>
            <a:off x="246212" y="2620913"/>
            <a:ext cx="5585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1" idx="3"/>
            <a:endCxn id="44" idx="1"/>
          </p:cNvCxnSpPr>
          <p:nvPr/>
        </p:nvCxnSpPr>
        <p:spPr>
          <a:xfrm>
            <a:off x="2643246" y="2620913"/>
            <a:ext cx="9801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4" idx="3"/>
            <a:endCxn id="37" idx="1"/>
          </p:cNvCxnSpPr>
          <p:nvPr/>
        </p:nvCxnSpPr>
        <p:spPr>
          <a:xfrm>
            <a:off x="5461934" y="2620913"/>
            <a:ext cx="9801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577" y="498047"/>
            <a:ext cx="28648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latin typeface="Gotham Book"/>
                <a:cs typeface="Gotham Book"/>
              </a:rPr>
              <a:t>Vuln</a:t>
            </a:r>
            <a:r>
              <a:rPr lang="en-US" sz="3200" b="1" dirty="0" smtClean="0">
                <a:latin typeface="Gotham Book"/>
                <a:cs typeface="Gotham Book"/>
              </a:rPr>
              <a:t> Scanner</a:t>
            </a:r>
            <a:endParaRPr lang="en-US" sz="3200" b="1" dirty="0">
              <a:latin typeface="Gotham Book"/>
              <a:cs typeface="Gotham Book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30275" y="4380104"/>
            <a:ext cx="1838530" cy="2118297"/>
            <a:chOff x="1016000" y="1946588"/>
            <a:chExt cx="2575170" cy="3426489"/>
          </a:xfrm>
        </p:grpSpPr>
        <p:sp>
          <p:nvSpPr>
            <p:cNvPr id="59" name="Rectangle 58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2" name="Rectangle 61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253712" y="2063022"/>
              <a:ext cx="2179173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847879" y="4380104"/>
            <a:ext cx="1838530" cy="2118297"/>
            <a:chOff x="1016000" y="1946588"/>
            <a:chExt cx="2575170" cy="3426489"/>
          </a:xfrm>
        </p:grpSpPr>
        <p:sp>
          <p:nvSpPr>
            <p:cNvPr id="73" name="Rectangle 72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6" name="Rectangle 75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ItemReader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ItemWriter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14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253712" y="2063022"/>
              <a:ext cx="2270780" cy="647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scan:slave3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11" name="Straight Arrow Connector 10"/>
          <p:cNvCxnSpPr>
            <a:stCxn id="44" idx="2"/>
            <a:endCxn id="59" idx="0"/>
          </p:cNvCxnSpPr>
          <p:nvPr/>
        </p:nvCxnSpPr>
        <p:spPr>
          <a:xfrm rot="5400000">
            <a:off x="3096084" y="2933518"/>
            <a:ext cx="700043" cy="219312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4" idx="2"/>
            <a:endCxn id="66" idx="0"/>
          </p:cNvCxnSpPr>
          <p:nvPr/>
        </p:nvCxnSpPr>
        <p:spPr>
          <a:xfrm>
            <a:off x="4542669" y="3680061"/>
            <a:ext cx="15673" cy="7000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4" idx="2"/>
            <a:endCxn id="73" idx="0"/>
          </p:cNvCxnSpPr>
          <p:nvPr/>
        </p:nvCxnSpPr>
        <p:spPr>
          <a:xfrm rot="16200000" flipH="1">
            <a:off x="5304885" y="2917844"/>
            <a:ext cx="700043" cy="222447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787474" y="2487233"/>
            <a:ext cx="1510390" cy="52443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Gotham Book"/>
                <a:cs typeface="Gotham Book"/>
              </a:rPr>
              <a:t>Partitioner</a:t>
            </a:r>
            <a:endParaRPr lang="en-US" sz="1400" dirty="0"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3437034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00" y="0"/>
            <a:ext cx="771525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8458" y="3118400"/>
            <a:ext cx="6788488" cy="869775"/>
          </a:xfrm>
          <a:prstGeom prst="rect">
            <a:avLst/>
          </a:prstGeom>
          <a:scene3d>
            <a:camera prst="orthographicFront">
              <a:rot lat="0" lon="3900000" rev="0"/>
            </a:camera>
            <a:lightRig rig="threePt" dir="t"/>
          </a:scene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23919">
            <a:off x="744202" y="1212112"/>
            <a:ext cx="5044359" cy="740781"/>
          </a:xfrm>
          <a:prstGeom prst="rect">
            <a:avLst/>
          </a:prstGeom>
          <a:scene3d>
            <a:camera prst="orthographicFront">
              <a:rot lat="0" lon="17999980" rev="0"/>
            </a:camera>
            <a:lightRig rig="threePt" dir="t"/>
          </a:scene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0582" y="2711095"/>
            <a:ext cx="2157473" cy="786622"/>
          </a:xfrm>
          <a:prstGeom prst="rect">
            <a:avLst/>
          </a:prstGeom>
          <a:scene3d>
            <a:camera prst="orthographicFront">
              <a:rot lat="0" lon="2400000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2027">
            <a:off x="4899154" y="1394345"/>
            <a:ext cx="2606340" cy="777829"/>
          </a:xfrm>
          <a:prstGeom prst="rect">
            <a:avLst/>
          </a:prstGeom>
          <a:scene3d>
            <a:camera prst="orthographicFront">
              <a:rot lat="0" lon="2100000" rev="21360000"/>
            </a:camera>
            <a:lightRig rig="threePt" dir="t"/>
          </a:scene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54112">
            <a:off x="1603507" y="2270702"/>
            <a:ext cx="29972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604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4444" y="3075057"/>
            <a:ext cx="7695113" cy="7078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4000" dirty="0" smtClean="0">
                <a:solidFill>
                  <a:srgbClr val="660066"/>
                </a:solidFill>
                <a:latin typeface="Gotham Medium"/>
                <a:cs typeface="Gotham Medium"/>
              </a:rPr>
              <a:t>https://</a:t>
            </a:r>
            <a:r>
              <a:rPr lang="en-US" sz="4000" dirty="0" err="1" smtClean="0">
                <a:solidFill>
                  <a:srgbClr val="660066"/>
                </a:solidFill>
                <a:latin typeface="Gotham Medium"/>
                <a:cs typeface="Gotham Medium"/>
              </a:rPr>
              <a:t>github.com</a:t>
            </a:r>
            <a:r>
              <a:rPr lang="en-US" sz="4000" dirty="0" smtClean="0">
                <a:solidFill>
                  <a:srgbClr val="660066"/>
                </a:solidFill>
                <a:latin typeface="Gotham Medium"/>
                <a:cs typeface="Gotham Medium"/>
              </a:rPr>
              <a:t>/</a:t>
            </a:r>
            <a:r>
              <a:rPr lang="en-US" sz="4000" dirty="0" err="1" smtClean="0">
                <a:solidFill>
                  <a:srgbClr val="660066"/>
                </a:solidFill>
                <a:latin typeface="Gotham Medium"/>
                <a:cs typeface="Gotham Medium"/>
              </a:rPr>
              <a:t>mminella</a:t>
            </a:r>
            <a:endParaRPr lang="en-US" sz="40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5434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/>
          <p:cNvSpPr/>
          <p:nvPr/>
        </p:nvSpPr>
        <p:spPr>
          <a:xfrm rot="5400000">
            <a:off x="1143000" y="-1143000"/>
            <a:ext cx="6858000" cy="9144000"/>
          </a:xfrm>
          <a:prstGeom prst="rtTriangl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11055" y="909812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solidFill>
                  <a:srgbClr val="F2F2F2"/>
                </a:solidFill>
                <a:latin typeface="Gotham Medium"/>
                <a:cs typeface="Gotham Medium"/>
              </a:rPr>
              <a:t>IaaS</a:t>
            </a:r>
            <a:endParaRPr lang="en-US" sz="8800" dirty="0">
              <a:solidFill>
                <a:srgbClr val="F2F2F2"/>
              </a:solidFill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28598" y="4497547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PaaS</a:t>
            </a:r>
            <a:endParaRPr lang="en-US" sz="8800" dirty="0">
              <a:latin typeface="Gotham Medium"/>
              <a:cs typeface="Gotham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68994"/>
            <a:ext cx="2040010" cy="272001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1995" y="2059754"/>
            <a:ext cx="2040010" cy="2720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241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450" y="2768927"/>
            <a:ext cx="7953100" cy="923330"/>
          </a:xfrm>
          <a:prstGeom prst="rect">
            <a:avLst/>
          </a:prstGeom>
          <a:solidFill>
            <a:schemeClr val="bg1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latin typeface="Gotham Medium"/>
                <a:cs typeface="Gotham Medium"/>
              </a:rPr>
              <a:t>Virtual Machine Image</a:t>
            </a:r>
            <a:endParaRPr lang="en-US" sz="5400" dirty="0">
              <a:latin typeface="Gotham Medium"/>
              <a:cs typeface="Gotham Medium"/>
            </a:endParaRPr>
          </a:p>
        </p:txBody>
      </p:sp>
      <p:sp>
        <p:nvSpPr>
          <p:cNvPr id="6" name="TextBox 5"/>
          <p:cNvSpPr txBox="1"/>
          <p:nvPr/>
        </p:nvSpPr>
        <p:spPr>
          <a:xfrm rot="631476">
            <a:off x="1133635" y="2683123"/>
            <a:ext cx="643445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3366FF"/>
                </a:solidFill>
                <a:latin typeface="Gotham Medium"/>
                <a:cs typeface="Gotham Medium"/>
              </a:rPr>
              <a:t>Operating System</a:t>
            </a:r>
            <a:endParaRPr lang="en-US" sz="5400" dirty="0">
              <a:solidFill>
                <a:srgbClr val="3366FF"/>
              </a:solidFill>
              <a:latin typeface="Gotham Medium"/>
              <a:cs typeface="Gotham Medium"/>
            </a:endParaRPr>
          </a:p>
        </p:txBody>
      </p:sp>
      <p:sp>
        <p:nvSpPr>
          <p:cNvPr id="7" name="TextBox 6"/>
          <p:cNvSpPr txBox="1"/>
          <p:nvPr/>
        </p:nvSpPr>
        <p:spPr>
          <a:xfrm rot="20985884">
            <a:off x="3533074" y="2647347"/>
            <a:ext cx="1766330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Java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 rot="215357">
            <a:off x="2924159" y="2326049"/>
            <a:ext cx="2750368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008000"/>
                </a:solidFill>
                <a:latin typeface="Gotham Medium"/>
                <a:cs typeface="Gotham Medium"/>
              </a:rPr>
              <a:t>Tomcat</a:t>
            </a:r>
            <a:endParaRPr lang="en-US" sz="54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9" name="TextBox 8"/>
          <p:cNvSpPr txBox="1"/>
          <p:nvPr/>
        </p:nvSpPr>
        <p:spPr>
          <a:xfrm rot="21104117">
            <a:off x="2539508" y="2725722"/>
            <a:ext cx="3803656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0000"/>
                </a:solidFill>
                <a:latin typeface="Gotham Medium"/>
                <a:cs typeface="Gotham Medium"/>
              </a:rPr>
              <a:t>Databases</a:t>
            </a:r>
            <a:endParaRPr lang="en-US" sz="5400" dirty="0">
              <a:solidFill>
                <a:srgbClr val="FF0000"/>
              </a:solidFill>
              <a:latin typeface="Gotham Medium"/>
              <a:cs typeface="Gotham Medium"/>
            </a:endParaRPr>
          </a:p>
        </p:txBody>
      </p:sp>
      <p:sp>
        <p:nvSpPr>
          <p:cNvPr id="10" name="TextBox 9"/>
          <p:cNvSpPr txBox="1"/>
          <p:nvPr/>
        </p:nvSpPr>
        <p:spPr>
          <a:xfrm rot="2136794">
            <a:off x="2636197" y="2553234"/>
            <a:ext cx="3975395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6600"/>
                </a:solidFill>
                <a:latin typeface="Gotham Medium"/>
                <a:cs typeface="Gotham Medium"/>
              </a:rPr>
              <a:t>Monitoring</a:t>
            </a:r>
            <a:endParaRPr lang="en-US" sz="5400" dirty="0">
              <a:solidFill>
                <a:srgbClr val="FF6600"/>
              </a:solidFill>
              <a:latin typeface="Gotham Medium"/>
              <a:cs typeface="Gotham Mediu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81518" y="5016180"/>
            <a:ext cx="5780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latin typeface="Gotham Medium"/>
                <a:cs typeface="Gotham Medium"/>
              </a:rPr>
              <a:t>And you need to do this </a:t>
            </a:r>
          </a:p>
          <a:p>
            <a:pPr algn="ctr"/>
            <a:r>
              <a:rPr lang="en-US" sz="3600" dirty="0" smtClean="0">
                <a:latin typeface="Gotham Medium"/>
                <a:cs typeface="Gotham Medium"/>
              </a:rPr>
              <a:t>for </a:t>
            </a:r>
            <a:r>
              <a:rPr lang="en-US" sz="3600" dirty="0" smtClean="0">
                <a:solidFill>
                  <a:srgbClr val="FF0000"/>
                </a:solidFill>
                <a:latin typeface="Gotham Bold"/>
                <a:cs typeface="Gotham Bold"/>
              </a:rPr>
              <a:t>each box</a:t>
            </a:r>
            <a:r>
              <a:rPr lang="en-US" sz="3600" dirty="0" smtClean="0">
                <a:latin typeface="Gotham Medium"/>
                <a:cs typeface="Gotham Medium"/>
              </a:rPr>
              <a:t>!!!</a:t>
            </a:r>
            <a:endParaRPr lang="en-US" sz="3600" dirty="0">
              <a:latin typeface="Gotham Medium"/>
              <a:cs typeface="Gotham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8211" y="180751"/>
            <a:ext cx="2589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>
                <a:latin typeface="Gotham Medium"/>
                <a:cs typeface="Gotham Medium"/>
              </a:rPr>
              <a:t>IaaS</a:t>
            </a:r>
            <a:endParaRPr lang="en-US" sz="8800" dirty="0">
              <a:latin typeface="Gotham Medium"/>
              <a:cs typeface="Gotham Medium"/>
            </a:endParaRPr>
          </a:p>
        </p:txBody>
      </p:sp>
      <p:sp>
        <p:nvSpPr>
          <p:cNvPr id="13" name="TextBox 12"/>
          <p:cNvSpPr txBox="1"/>
          <p:nvPr/>
        </p:nvSpPr>
        <p:spPr>
          <a:xfrm rot="19898373">
            <a:off x="1388848" y="2553773"/>
            <a:ext cx="6228093" cy="923330"/>
          </a:xfrm>
          <a:prstGeom prst="rect">
            <a:avLst/>
          </a:prstGeom>
          <a:solidFill>
            <a:srgbClr val="FFFFFF"/>
          </a:solidFill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660066"/>
                </a:solidFill>
                <a:latin typeface="Gotham Medium"/>
                <a:cs typeface="Gotham Medium"/>
              </a:rPr>
              <a:t>Your Application</a:t>
            </a:r>
            <a:endParaRPr lang="en-US" sz="5400" dirty="0">
              <a:solidFill>
                <a:srgbClr val="660066"/>
              </a:solidFill>
              <a:latin typeface="Gotham Medium"/>
              <a:cs typeface="Gotham Medium"/>
            </a:endParaRPr>
          </a:p>
        </p:txBody>
      </p:sp>
    </p:spTree>
    <p:extLst>
      <p:ext uri="{BB962C8B-B14F-4D97-AF65-F5344CB8AC3E}">
        <p14:creationId xmlns:p14="http://schemas.microsoft.com/office/powerpoint/2010/main" val="1468474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7941" y="634941"/>
            <a:ext cx="5588119" cy="558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54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8211" y="180751"/>
            <a:ext cx="29743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>
                <a:latin typeface="Gotham Medium"/>
                <a:cs typeface="Gotham Medium"/>
              </a:rPr>
              <a:t>P</a:t>
            </a:r>
            <a:r>
              <a:rPr lang="en-US" sz="8800" dirty="0" err="1" smtClean="0">
                <a:latin typeface="Gotham Medium"/>
                <a:cs typeface="Gotham Medium"/>
              </a:rPr>
              <a:t>aaS</a:t>
            </a:r>
            <a:endParaRPr lang="en-US" sz="8800" dirty="0">
              <a:latin typeface="Gotham Medium"/>
              <a:cs typeface="Gotham Medium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1679159" y="1333406"/>
            <a:ext cx="2574086" cy="1199905"/>
            <a:chOff x="1679159" y="1333406"/>
            <a:chExt cx="2574086" cy="1199905"/>
          </a:xfrm>
        </p:grpSpPr>
        <p:sp>
          <p:nvSpPr>
            <p:cNvPr id="3" name="TextBox 2"/>
            <p:cNvSpPr txBox="1"/>
            <p:nvPr/>
          </p:nvSpPr>
          <p:spPr>
            <a:xfrm>
              <a:off x="2715440" y="1886980"/>
              <a:ext cx="15378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Name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133340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1679159" y="2606949"/>
            <a:ext cx="5978384" cy="1199905"/>
            <a:chOff x="1679159" y="2606949"/>
            <a:chExt cx="5978384" cy="1199905"/>
          </a:xfrm>
        </p:grpSpPr>
        <p:sp>
          <p:nvSpPr>
            <p:cNvPr id="4" name="TextBox 3"/>
            <p:cNvSpPr txBox="1"/>
            <p:nvPr/>
          </p:nvSpPr>
          <p:spPr>
            <a:xfrm>
              <a:off x="2715440" y="3160523"/>
              <a:ext cx="494210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Instance size (RAM)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2606949"/>
              <a:ext cx="1036281" cy="1199905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1679159" y="5154036"/>
            <a:ext cx="3159477" cy="1199905"/>
            <a:chOff x="1679159" y="5154036"/>
            <a:chExt cx="3159477" cy="1199905"/>
          </a:xfrm>
        </p:grpSpPr>
        <p:sp>
          <p:nvSpPr>
            <p:cNvPr id="23" name="TextBox 22"/>
            <p:cNvSpPr txBox="1"/>
            <p:nvPr/>
          </p:nvSpPr>
          <p:spPr>
            <a:xfrm>
              <a:off x="2715440" y="5707610"/>
              <a:ext cx="21231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Services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5154036"/>
              <a:ext cx="1036281" cy="1199905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1679159" y="3880492"/>
            <a:ext cx="6140890" cy="1199905"/>
            <a:chOff x="1679159" y="3880492"/>
            <a:chExt cx="6140890" cy="1199905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79159" y="3880492"/>
              <a:ext cx="1036281" cy="119990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715440" y="4434065"/>
              <a:ext cx="510460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latin typeface="Gotham Medium"/>
                  <a:cs typeface="Gotham Medium"/>
                </a:rPr>
                <a:t>Number of instances</a:t>
              </a:r>
              <a:endParaRPr lang="en-US" sz="3600" dirty="0">
                <a:latin typeface="Gotham Medium"/>
                <a:cs typeface="Gotham Mediu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688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24332">
            <a:off x="1047254" y="366892"/>
            <a:ext cx="6321778" cy="63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40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0729" y="4935033"/>
            <a:ext cx="1198518" cy="87410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3" cstate="print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24" y="1095407"/>
            <a:ext cx="9046752" cy="466718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35" y="2019301"/>
            <a:ext cx="628384" cy="11411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3967" y="2509426"/>
            <a:ext cx="1297064" cy="7591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524" y="3543298"/>
            <a:ext cx="1116995" cy="33284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4325" y="4182529"/>
            <a:ext cx="648141" cy="77120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341" y="4258731"/>
            <a:ext cx="1343385" cy="65447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52467" y="5004524"/>
            <a:ext cx="1391719" cy="556687"/>
          </a:xfrm>
          <a:prstGeom prst="rect">
            <a:avLst/>
          </a:prstGeom>
        </p:spPr>
      </p:pic>
      <p:grpSp>
        <p:nvGrpSpPr>
          <p:cNvPr id="56" name="Group 55"/>
          <p:cNvGrpSpPr/>
          <p:nvPr/>
        </p:nvGrpSpPr>
        <p:grpSpPr>
          <a:xfrm>
            <a:off x="2515967" y="1133508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1" name="Group 50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3766907" y="11324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0" name="Group 79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85" name="Oval 84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82" name="Oval 81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8" name="Group 87"/>
          <p:cNvGrpSpPr/>
          <p:nvPr/>
        </p:nvGrpSpPr>
        <p:grpSpPr>
          <a:xfrm>
            <a:off x="5001788" y="1145116"/>
            <a:ext cx="1478179" cy="906956"/>
            <a:chOff x="2849042" y="1240371"/>
            <a:chExt cx="1310204" cy="7492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89" name="Group 88"/>
            <p:cNvGrpSpPr/>
            <p:nvPr/>
          </p:nvGrpSpPr>
          <p:grpSpPr>
            <a:xfrm>
              <a:off x="2849042" y="1240371"/>
              <a:ext cx="1310204" cy="749293"/>
              <a:chOff x="2853275" y="1240371"/>
              <a:chExt cx="1310204" cy="749293"/>
            </a:xfrm>
          </p:grpSpPr>
          <p:sp>
            <p:nvSpPr>
              <p:cNvPr id="94" name="Oval 93"/>
              <p:cNvSpPr/>
              <p:nvPr/>
            </p:nvSpPr>
            <p:spPr>
              <a:xfrm>
                <a:off x="3107275" y="1240371"/>
                <a:ext cx="749292" cy="664633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/>
              <p:cNvSpPr/>
              <p:nvPr/>
            </p:nvSpPr>
            <p:spPr>
              <a:xfrm>
                <a:off x="2853275" y="140970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/>
              <p:cNvSpPr/>
              <p:nvPr/>
            </p:nvSpPr>
            <p:spPr>
              <a:xfrm>
                <a:off x="3549654" y="1452032"/>
                <a:ext cx="613825" cy="537632"/>
              </a:xfrm>
              <a:prstGeom prst="ellipse">
                <a:avLst/>
              </a:prstGeom>
              <a:solidFill>
                <a:srgbClr val="1F68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2942169" y="1337735"/>
              <a:ext cx="1100952" cy="596900"/>
              <a:chOff x="2942169" y="1337735"/>
              <a:chExt cx="1100952" cy="596900"/>
            </a:xfrm>
          </p:grpSpPr>
          <p:sp>
            <p:nvSpPr>
              <p:cNvPr id="91" name="Oval 90"/>
              <p:cNvSpPr/>
              <p:nvPr/>
            </p:nvSpPr>
            <p:spPr>
              <a:xfrm>
                <a:off x="3170767" y="1337735"/>
                <a:ext cx="622299" cy="5969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/>
              <p:cNvSpPr/>
              <p:nvPr/>
            </p:nvSpPr>
            <p:spPr>
              <a:xfrm>
                <a:off x="2942169" y="1515535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/>
              <p:cNvSpPr/>
              <p:nvPr/>
            </p:nvSpPr>
            <p:spPr>
              <a:xfrm>
                <a:off x="3695411" y="1549407"/>
                <a:ext cx="347710" cy="3344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8" name="Isosceles Triangle 27"/>
          <p:cNvSpPr>
            <a:spLocks/>
          </p:cNvSpPr>
          <p:nvPr/>
        </p:nvSpPr>
        <p:spPr>
          <a:xfrm rot="10800000">
            <a:off x="1502343" y="1810510"/>
            <a:ext cx="6032815" cy="3739389"/>
          </a:xfrm>
          <a:prstGeom prst="triangle">
            <a:avLst/>
          </a:prstGeom>
          <a:blipFill rotWithShape="0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6328" y="3358348"/>
            <a:ext cx="579245" cy="71730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5913" y="5167869"/>
            <a:ext cx="1482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latin typeface="Arial"/>
                <a:cs typeface="Arial"/>
              </a:rPr>
              <a:t>JavaScript</a:t>
            </a:r>
            <a:endParaRPr lang="en-US" sz="2000" b="1" dirty="0">
              <a:latin typeface="Arial"/>
              <a:cs typeface="Arial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0099" y="2717799"/>
            <a:ext cx="1846376" cy="3956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0699" y="3441697"/>
            <a:ext cx="1830801" cy="3854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5801" y="4012818"/>
            <a:ext cx="1170846" cy="39028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2767480" y="1440079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3986550" y="1446774"/>
            <a:ext cx="97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PRIVATE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281937" y="1451006"/>
            <a:ext cx="841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MICRO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32934" y="4417264"/>
            <a:ext cx="1834890" cy="61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1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69613">
            <a:off x="84263" y="-1343321"/>
            <a:ext cx="14961899" cy="878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7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32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41611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2.2.0*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30187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Java </a:t>
            </a:r>
            <a:r>
              <a:rPr lang="en-US" sz="3200" dirty="0" err="1" smtClean="0">
                <a:latin typeface="Gotham Book"/>
                <a:cs typeface="Gotham Book"/>
              </a:rPr>
              <a:t>Config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62376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Non-identifying Parameters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0522" y="2882277"/>
            <a:ext cx="48013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Hibernate 4 Support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48269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Spring Data Support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0522" y="3494186"/>
            <a:ext cx="77508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Other enhancements and bug fixes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4029" y="6378571"/>
            <a:ext cx="650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All of these features are available in the current SNAPSHOT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08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38012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Spring Batch 3.0*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0522" y="1658459"/>
            <a:ext cx="591700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Lower the barrier to entry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0522" y="2270368"/>
            <a:ext cx="74302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Simplify distributed configuration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90522" y="1046550"/>
            <a:ext cx="46346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Gotham Book"/>
                <a:cs typeface="Gotham Book"/>
              </a:rPr>
              <a:t>Implement JSR-352</a:t>
            </a:r>
            <a:endParaRPr lang="en-US" sz="3200" dirty="0">
              <a:latin typeface="Gotham Book"/>
              <a:cs typeface="Gotham Boo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33756" y="6378571"/>
            <a:ext cx="442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Everything on this slide is subject to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145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8" grpId="0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64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28" y="482858"/>
            <a:ext cx="26649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Useful URLs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728" y="3406300"/>
            <a:ext cx="619030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on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SpringSource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6728" y="4482512"/>
            <a:ext cx="482675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Michael Minella on </a:t>
            </a:r>
            <a:r>
              <a:rPr lang="en-US" sz="2800" dirty="0" err="1" smtClean="0">
                <a:latin typeface="Gotham Medium"/>
                <a:cs typeface="Gotham Medium"/>
              </a:rPr>
              <a:t>Github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github.com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/</a:t>
            </a:r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mminella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6728" y="1253878"/>
            <a:ext cx="57289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</a:t>
            </a:r>
          </a:p>
          <a:p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static.springsource.org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/spring-batch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46728" y="2330089"/>
            <a:ext cx="799757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Spring Batch Forum</a:t>
            </a:r>
          </a:p>
          <a:p>
            <a:r>
              <a:rPr lang="en-US" sz="2400" dirty="0" err="1" smtClean="0">
                <a:solidFill>
                  <a:srgbClr val="595959"/>
                </a:solidFill>
                <a:latin typeface="Gotham Book"/>
                <a:cs typeface="Gotham Book"/>
              </a:rPr>
              <a:t>forum.springsource.org</a:t>
            </a:r>
            <a:r>
              <a:rPr lang="en-US" sz="2400" dirty="0">
                <a:solidFill>
                  <a:srgbClr val="595959"/>
                </a:solidFill>
                <a:latin typeface="Gotham Book"/>
                <a:cs typeface="Gotham Book"/>
              </a:rPr>
              <a:t>/forumdisplay.php?41-</a:t>
            </a:r>
            <a:r>
              <a:rPr lang="en-US" sz="2400" dirty="0" smtClean="0">
                <a:solidFill>
                  <a:srgbClr val="595959"/>
                </a:solidFill>
                <a:latin typeface="Gotham Book"/>
                <a:cs typeface="Gotham Book"/>
              </a:rPr>
              <a:t>Batch</a:t>
            </a:r>
            <a:endParaRPr lang="en-US" sz="2400" dirty="0">
              <a:solidFill>
                <a:srgbClr val="595959"/>
              </a:solidFill>
              <a:latin typeface="Gotham Book"/>
              <a:cs typeface="Gotham Book"/>
            </a:endParaRPr>
          </a:p>
        </p:txBody>
      </p:sp>
    </p:spTree>
    <p:extLst>
      <p:ext uri="{BB962C8B-B14F-4D97-AF65-F5344CB8AC3E}">
        <p14:creationId xmlns:p14="http://schemas.microsoft.com/office/powerpoint/2010/main" val="143624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800"/>
            <a:ext cx="9144000" cy="571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92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466" y="482858"/>
            <a:ext cx="16644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8000"/>
                </a:solidFill>
                <a:latin typeface="Gotham Medium"/>
                <a:cs typeface="Gotham Medium"/>
              </a:rPr>
              <a:t>Credits</a:t>
            </a:r>
            <a:endParaRPr lang="en-US" sz="3200" dirty="0">
              <a:solidFill>
                <a:srgbClr val="008000"/>
              </a:solidFill>
              <a:latin typeface="Gotham Medium"/>
              <a:cs typeface="Gotham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466" y="1163172"/>
            <a:ext cx="50561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Thanks to Gary Russell!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Gotham Book"/>
                <a:cs typeface="Gotham Book"/>
              </a:rPr>
              <a:t>For his help on the AMQP setup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Gotham Book"/>
              <a:cs typeface="Gotham Book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3466" y="2148677"/>
            <a:ext cx="8524840" cy="532453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Gotham Medium"/>
                <a:cs typeface="Gotham Medium"/>
              </a:rPr>
              <a:t>Photography credits</a:t>
            </a:r>
            <a:endParaRPr lang="en-US" sz="2800" dirty="0" smtClean="0">
              <a:latin typeface="Gotham Medium"/>
              <a:cs typeface="Gotham Medium"/>
            </a:endParaRPr>
          </a:p>
          <a:p>
            <a:r>
              <a:rPr lang="en-US" sz="2400" dirty="0">
                <a:solidFill>
                  <a:srgbClr val="595959"/>
                </a:solidFill>
              </a:rPr>
              <a:t>http://www.flickr.com/photos/zachd1_618/3477986245</a:t>
            </a:r>
            <a:r>
              <a:rPr lang="en-US" sz="2400" dirty="0" smtClean="0">
                <a:solidFill>
                  <a:srgbClr val="595959"/>
                </a:solidFill>
              </a:rPr>
              <a:t>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http://jamesjoe.com/joe-taylor/articles/son-of-man-</a:t>
            </a:r>
            <a:r>
              <a:rPr lang="en-US" sz="2400" dirty="0" smtClean="0">
                <a:solidFill>
                  <a:srgbClr val="595959"/>
                </a:solidFill>
              </a:rPr>
              <a:t>wallpaper.asp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liberato</a:t>
            </a:r>
            <a:r>
              <a:rPr lang="en-US" sz="2400" dirty="0">
                <a:solidFill>
                  <a:srgbClr val="595959"/>
                </a:solidFill>
              </a:rPr>
              <a:t>/204396279/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lenscrack</a:t>
            </a:r>
            <a:r>
              <a:rPr lang="en-US" sz="2400" dirty="0">
                <a:solidFill>
                  <a:srgbClr val="595959"/>
                </a:solidFill>
              </a:rPr>
              <a:t>/5239427936/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ppl_ri_images</a:t>
            </a:r>
            <a:r>
              <a:rPr lang="en-US" sz="2400" dirty="0">
                <a:solidFill>
                  <a:srgbClr val="595959"/>
                </a:solidFill>
              </a:rPr>
              <a:t>/4019834273/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judepics</a:t>
            </a:r>
            <a:r>
              <a:rPr lang="en-US" sz="2400" dirty="0">
                <a:solidFill>
                  <a:srgbClr val="595959"/>
                </a:solidFill>
              </a:rPr>
              <a:t>/2371279935/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allthingsmichigan</a:t>
            </a:r>
            <a:r>
              <a:rPr lang="en-US" sz="2400" dirty="0">
                <a:solidFill>
                  <a:srgbClr val="595959"/>
                </a:solidFill>
              </a:rPr>
              <a:t>/3947671573/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/photos/albertogp123/5843577306/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cverdier</a:t>
            </a:r>
            <a:r>
              <a:rPr lang="en-US" sz="2400" dirty="0">
                <a:solidFill>
                  <a:srgbClr val="595959"/>
                </a:solidFill>
              </a:rPr>
              <a:t>/4837773532/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/photos/galactic/2963937719/</a:t>
            </a:r>
          </a:p>
          <a:p>
            <a:r>
              <a:rPr lang="en-US" sz="2400" dirty="0">
                <a:solidFill>
                  <a:srgbClr val="595959"/>
                </a:solidFill>
              </a:rPr>
              <a:t>http://</a:t>
            </a:r>
            <a:r>
              <a:rPr lang="en-US" sz="2400" dirty="0" err="1">
                <a:solidFill>
                  <a:srgbClr val="595959"/>
                </a:solidFill>
              </a:rPr>
              <a:t>www.flickr.com</a:t>
            </a:r>
            <a:r>
              <a:rPr lang="en-US" sz="2400" dirty="0">
                <a:solidFill>
                  <a:srgbClr val="595959"/>
                </a:solidFill>
              </a:rPr>
              <a:t>/photos/</a:t>
            </a:r>
            <a:r>
              <a:rPr lang="en-US" sz="2400" dirty="0" err="1">
                <a:solidFill>
                  <a:srgbClr val="595959"/>
                </a:solidFill>
              </a:rPr>
              <a:t>wwworks</a:t>
            </a:r>
            <a:r>
              <a:rPr lang="en-US" sz="2400" dirty="0">
                <a:solidFill>
                  <a:srgbClr val="595959"/>
                </a:solidFill>
              </a:rPr>
              <a:t>/4759535950/</a:t>
            </a:r>
          </a:p>
          <a:p>
            <a:endParaRPr lang="en-US" sz="2400" dirty="0"/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728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6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263" y="2091133"/>
            <a:ext cx="2721073" cy="27210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20828" y="2397471"/>
            <a:ext cx="25988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569733"/>
                </a:solidFill>
                <a:latin typeface="Gotham Rounded Medium"/>
                <a:cs typeface="Gotham Rounded Medium"/>
              </a:rPr>
              <a:t>SPRING</a:t>
            </a:r>
            <a:endParaRPr lang="en-US" sz="4800" b="1" dirty="0">
              <a:solidFill>
                <a:srgbClr val="569733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38145" y="2996283"/>
            <a:ext cx="1964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C3CA2E"/>
                </a:solidFill>
                <a:latin typeface="Gotham Rounded Medium"/>
                <a:cs typeface="Gotham Rounded Medium"/>
              </a:rPr>
              <a:t>Batch</a:t>
            </a:r>
            <a:endParaRPr lang="en-US" sz="4800" b="1" dirty="0">
              <a:solidFill>
                <a:srgbClr val="C3CA2E"/>
              </a:solidFill>
              <a:latin typeface="Gotham Rounded Medium"/>
              <a:cs typeface="Gotham Rounded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7863" y="3723355"/>
            <a:ext cx="2344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otham Rounded Book"/>
                <a:cs typeface="Gotham Rounded Book"/>
              </a:rPr>
              <a:t>Overview</a:t>
            </a:r>
            <a:endParaRPr lang="en-US" sz="3600" dirty="0">
              <a:latin typeface="Gotham Rounded Book"/>
              <a:cs typeface="Gotham Rounded Book"/>
            </a:endParaRPr>
          </a:p>
        </p:txBody>
      </p:sp>
    </p:spTree>
    <p:extLst>
      <p:ext uri="{BB962C8B-B14F-4D97-AF65-F5344CB8AC3E}">
        <p14:creationId xmlns:p14="http://schemas.microsoft.com/office/powerpoint/2010/main" val="44847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625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27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903</Words>
  <Application>Microsoft Macintosh PowerPoint</Application>
  <PresentationFormat>On-screen Show (4:3)</PresentationFormat>
  <Paragraphs>306</Paragraphs>
  <Slides>52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187</cp:revision>
  <dcterms:created xsi:type="dcterms:W3CDTF">2013-03-18T23:42:37Z</dcterms:created>
  <dcterms:modified xsi:type="dcterms:W3CDTF">2013-03-22T22:39:21Z</dcterms:modified>
</cp:coreProperties>
</file>